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theme/themeOverride21.xml" ContentType="application/vnd.openxmlformats-officedocument.themeOverr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docProps/custom.xml" ContentType="application/vnd.openxmlformats-officedocument.custom-properties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Default Extension="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wav" ContentType="audio/wav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2" r:id="rId3"/>
    <p:sldId id="273" r:id="rId4"/>
    <p:sldId id="274" r:id="rId5"/>
    <p:sldId id="275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9144000" cy="6858000" type="screen4x3"/>
  <p:notesSz cx="6858000" cy="9144000"/>
  <p:defaultTextStyle>
    <a:defPPr>
      <a:defRPr lang="en-US"/>
    </a:defPPr>
    <a:lvl1pPr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1pPr>
    <a:lvl2pPr marL="4572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2pPr>
    <a:lvl3pPr marL="9144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3pPr>
    <a:lvl4pPr marL="13716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4pPr>
    <a:lvl5pPr marL="1828800" algn="just" rtl="0" fontAlgn="base">
      <a:lnSpc>
        <a:spcPct val="70000"/>
      </a:lnSpc>
      <a:spcBef>
        <a:spcPct val="20000"/>
      </a:spcBef>
      <a:spcAft>
        <a:spcPct val="0"/>
      </a:spcAft>
      <a:buClr>
        <a:schemeClr val="tx2"/>
      </a:buClr>
      <a:buSzPct val="75000"/>
      <a:buFont typeface="Wingdings" pitchFamily="2" charset="2"/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FF66"/>
    <a:srgbClr val="99FFCC"/>
    <a:srgbClr val="0033CC"/>
    <a:srgbClr val="000000"/>
    <a:srgbClr val="FFFFCC"/>
    <a:srgbClr val="FF3300"/>
    <a:srgbClr val="CCFFC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97122" autoAdjust="0"/>
  </p:normalViewPr>
  <p:slideViewPr>
    <p:cSldViewPr snapToGrid="0">
      <p:cViewPr>
        <p:scale>
          <a:sx n="100" d="100"/>
          <a:sy n="100" d="100"/>
        </p:scale>
        <p:origin x="-90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1" d="100"/>
          <a:sy n="31" d="100"/>
        </p:scale>
        <p:origin x="-1210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8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50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1.wmf"/><Relationship Id="rId7" Type="http://schemas.openxmlformats.org/officeDocument/2006/relationships/image" Target="../media/image84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7" Type="http://schemas.openxmlformats.org/officeDocument/2006/relationships/image" Target="../media/image105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50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1.wmf"/><Relationship Id="rId1" Type="http://schemas.openxmlformats.org/officeDocument/2006/relationships/image" Target="../media/image106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10" Type="http://schemas.openxmlformats.org/officeDocument/2006/relationships/image" Target="../media/image119.wmf"/><Relationship Id="rId4" Type="http://schemas.openxmlformats.org/officeDocument/2006/relationships/image" Target="../media/image114.wmf"/><Relationship Id="rId9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7" Type="http://schemas.openxmlformats.org/officeDocument/2006/relationships/image" Target="../media/image132.wmf"/><Relationship Id="rId2" Type="http://schemas.openxmlformats.org/officeDocument/2006/relationships/image" Target="../media/image128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5" Type="http://schemas.openxmlformats.org/officeDocument/2006/relationships/image" Target="../media/image50.wmf"/><Relationship Id="rId4" Type="http://schemas.openxmlformats.org/officeDocument/2006/relationships/image" Target="../media/image13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23.wmf"/><Relationship Id="rId7" Type="http://schemas.openxmlformats.org/officeDocument/2006/relationships/image" Target="../media/image136.wmf"/><Relationship Id="rId12" Type="http://schemas.openxmlformats.org/officeDocument/2006/relationships/image" Target="../media/image141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25.wmf"/><Relationship Id="rId11" Type="http://schemas.openxmlformats.org/officeDocument/2006/relationships/image" Target="../media/image140.wmf"/><Relationship Id="rId5" Type="http://schemas.openxmlformats.org/officeDocument/2006/relationships/image" Target="../media/image124.wmf"/><Relationship Id="rId10" Type="http://schemas.openxmlformats.org/officeDocument/2006/relationships/image" Target="../media/image139.wmf"/><Relationship Id="rId4" Type="http://schemas.openxmlformats.org/officeDocument/2006/relationships/image" Target="../media/image135.wmf"/><Relationship Id="rId9" Type="http://schemas.openxmlformats.org/officeDocument/2006/relationships/image" Target="../media/image1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2" Type="http://schemas.openxmlformats.org/officeDocument/2006/relationships/image" Target="../media/image142.wmf"/><Relationship Id="rId1" Type="http://schemas.openxmlformats.org/officeDocument/2006/relationships/image" Target="../media/image123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image" Target="../media/image50.wmf"/><Relationship Id="rId7" Type="http://schemas.openxmlformats.org/officeDocument/2006/relationships/image" Target="../media/image153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152.wmf"/><Relationship Id="rId11" Type="http://schemas.openxmlformats.org/officeDocument/2006/relationships/image" Target="../media/image157.wmf"/><Relationship Id="rId5" Type="http://schemas.openxmlformats.org/officeDocument/2006/relationships/image" Target="../media/image151.wmf"/><Relationship Id="rId10" Type="http://schemas.openxmlformats.org/officeDocument/2006/relationships/image" Target="../media/image156.wmf"/><Relationship Id="rId4" Type="http://schemas.openxmlformats.org/officeDocument/2006/relationships/image" Target="../media/image150.wmf"/><Relationship Id="rId9" Type="http://schemas.openxmlformats.org/officeDocument/2006/relationships/image" Target="../media/image1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7" Type="http://schemas.openxmlformats.org/officeDocument/2006/relationships/image" Target="../media/image169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6" Type="http://schemas.openxmlformats.org/officeDocument/2006/relationships/image" Target="../media/image168.wmf"/><Relationship Id="rId5" Type="http://schemas.openxmlformats.org/officeDocument/2006/relationships/image" Target="../media/image167.wmf"/><Relationship Id="rId4" Type="http://schemas.openxmlformats.org/officeDocument/2006/relationships/image" Target="../media/image16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3.wmf"/><Relationship Id="rId5" Type="http://schemas.openxmlformats.org/officeDocument/2006/relationships/image" Target="../media/image172.wmf"/><Relationship Id="rId4" Type="http://schemas.openxmlformats.org/officeDocument/2006/relationships/image" Target="../media/image166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3" Type="http://schemas.openxmlformats.org/officeDocument/2006/relationships/image" Target="../media/image174.wmf"/><Relationship Id="rId7" Type="http://schemas.openxmlformats.org/officeDocument/2006/relationships/image" Target="../media/image178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77.wmf"/><Relationship Id="rId5" Type="http://schemas.openxmlformats.org/officeDocument/2006/relationships/image" Target="../media/image176.wmf"/><Relationship Id="rId4" Type="http://schemas.openxmlformats.org/officeDocument/2006/relationships/image" Target="../media/image175.wmf"/><Relationship Id="rId9" Type="http://schemas.openxmlformats.org/officeDocument/2006/relationships/image" Target="../media/image18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wmf"/><Relationship Id="rId2" Type="http://schemas.openxmlformats.org/officeDocument/2006/relationships/image" Target="../media/image182.wmf"/><Relationship Id="rId1" Type="http://schemas.openxmlformats.org/officeDocument/2006/relationships/image" Target="../media/image181.wmf"/><Relationship Id="rId5" Type="http://schemas.openxmlformats.org/officeDocument/2006/relationships/image" Target="../media/image184.wmf"/><Relationship Id="rId4" Type="http://schemas.openxmlformats.org/officeDocument/2006/relationships/image" Target="../media/image18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1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7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6.wmf"/><Relationship Id="rId5" Type="http://schemas.openxmlformats.org/officeDocument/2006/relationships/image" Target="../media/image61.wmf"/><Relationship Id="rId10" Type="http://schemas.openxmlformats.org/officeDocument/2006/relationships/image" Target="../media/image65.wmf"/><Relationship Id="rId4" Type="http://schemas.openxmlformats.org/officeDocument/2006/relationships/image" Target="../media/image60.wmf"/><Relationship Id="rId9" Type="http://schemas.openxmlformats.org/officeDocument/2006/relationships/image" Target="../media/image6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Лекции Гумирова М.А.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DB126605-DEB2-418C-B6D1-AC733CBEE25B}" type="datetime9">
              <a:rPr lang="ru-RU" altLang="ru-RU"/>
              <a:pPr/>
              <a:t>28.04.2015 10:37:26</a:t>
            </a:fld>
            <a:endParaRPr lang="ru-RU" altLang="ru-RU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Физика. Механика.</a:t>
            </a:r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502E17B-CC67-4C84-AA74-E54DA328D5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2996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Лекции Гумирова М.А.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39FA3AA5-DA0D-4BB9-9C62-F0D1E1FCA83E}" type="datetime9">
              <a:rPr lang="ru-RU" altLang="ru-RU"/>
              <a:pPr/>
              <a:t>28.04.2015 10:37:25</a:t>
            </a:fld>
            <a:endParaRPr lang="ru-RU" alt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ru-RU" altLang="ru-RU"/>
              <a:t>Физика. Механика.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4A6FC1F4-4327-404D-A1BF-07F30F454A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112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1704F67-6BA4-4EDA-BD89-A420D49D439A}" type="datetime9">
              <a:rPr lang="ru-RU" altLang="ru-RU"/>
              <a:pPr/>
              <a:t>28.04.2015 10:37:28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5A3F5-521A-401E-A10A-883EA2DC07F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09B2A0-DD7C-4E4C-8B96-997A71A83FFB}" type="datetime9">
              <a:rPr lang="ru-RU" altLang="ru-RU"/>
              <a:pPr/>
              <a:t>28.04.2015 10:37:25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6C603-C041-4F4D-AF92-97A15AB5654D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AEBCF3-2A29-4EBD-BC73-EC27C39D3045}" type="datetime9">
              <a:rPr lang="ru-RU" altLang="ru-RU"/>
              <a:pPr/>
              <a:t>28.04.2015 10:37:26</a:t>
            </a:fld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0AFCF-B5DA-4366-A305-A7264C52596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5622925" y="5865813"/>
            <a:ext cx="3521075" cy="1984375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A2CBF02-1752-4EB2-9094-937F76DF0775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F6902C1D-7E91-4F65-90D1-7935AD09BBB5}" type="slidenum">
              <a:rPr lang="ru-RU" altLang="ru-RU"/>
              <a:pPr lvl="1"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8926BC-1FA9-4C58-94E1-64CBFD2D7882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9083CAB-B160-40C7-8EAF-18AE9EFAC904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0041486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53ECAC-1237-4EB2-9F46-D12115871E2E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5093505-F79E-4F29-96D2-F8F7E0D80315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6912970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986E5C27-3CAE-4050-945B-8D61CD427092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32CCCFD1-37B0-43AD-B668-2E209DDFCE54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6048688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7043D-C4CB-4A19-B900-A80138E7111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EC2FE3B-BE4D-4E90-9498-45B3F664BB85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646171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96F871-B8B9-4DD0-9F2F-089FB98C7F9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DB49AEE-CA11-44DB-B54E-18C10001BF9F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177179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F08680-03AF-49AB-9E91-1D1834392B6F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4A57B59-6766-4948-926B-FC555C8ED99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7116516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E08B3-CD08-4E27-B31C-72262E77EA87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EBDA9E5-768D-4558-A412-C4EA150111A1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9751390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1EE4B6-8A99-4CD2-8B4A-3E8C9419601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E4B9EED-C1AB-4D1D-95F3-694207AB3E0D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702996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B1839-824B-4322-AB95-F99C1F5BEA2E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B197C21-9F9C-4735-8917-25E0D8BD082E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8019025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1499B6-1E66-4F91-83D8-20F3B8DD8E5C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3ECCC54-C4E4-43DD-A444-42AEEF35111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315618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28FA77-714A-4E84-8D25-69DA0D4EFACB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723A4FE-208F-4A34-AEF3-66E3A2BBFE36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423860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795338" y="4860925"/>
            <a:ext cx="8348662" cy="399415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fld id="{2FDA11A8-B281-469D-9830-4F4185D34B3D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n-lt"/>
              </a:defRPr>
            </a:lvl1pPr>
          </a:lstStyle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+mj-lt"/>
              </a:defRPr>
            </a:lvl2pPr>
          </a:lstStyle>
          <a:p>
            <a:pPr lvl="1"/>
            <a:fld id="{00A1DCA3-B906-415F-BD48-494C00E22EB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slow">
    <p:random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6.wav"/><Relationship Id="rId12" Type="http://schemas.openxmlformats.org/officeDocument/2006/relationships/image" Target="../media/image56.wmf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10.x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53.bin"/><Relationship Id="rId5" Type="http://schemas.openxmlformats.org/officeDocument/2006/relationships/audio" Target="../media/audio8.wav"/><Relationship Id="rId10" Type="http://schemas.openxmlformats.org/officeDocument/2006/relationships/image" Target="../media/image55.wmf"/><Relationship Id="rId4" Type="http://schemas.openxmlformats.org/officeDocument/2006/relationships/audio" Target="../media/audio5.wav"/><Relationship Id="rId9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3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63.wmf"/><Relationship Id="rId7" Type="http://schemas.openxmlformats.org/officeDocument/2006/relationships/audio" Target="../media/audio8.wav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1.wmf"/><Relationship Id="rId25" Type="http://schemas.openxmlformats.org/officeDocument/2006/relationships/image" Target="../media/image64.wmf"/><Relationship Id="rId2" Type="http://schemas.openxmlformats.org/officeDocument/2006/relationships/vmlDrawing" Target="../drawings/vmlDrawing9.v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29" Type="http://schemas.openxmlformats.org/officeDocument/2006/relationships/image" Target="../media/image66.wmf"/><Relationship Id="rId1" Type="http://schemas.openxmlformats.org/officeDocument/2006/relationships/themeOverride" Target="../theme/themeOverride11.xml"/><Relationship Id="rId6" Type="http://schemas.openxmlformats.org/officeDocument/2006/relationships/audio" Target="../media/audio9.wav"/><Relationship Id="rId11" Type="http://schemas.openxmlformats.org/officeDocument/2006/relationships/image" Target="../media/image58.wmf"/><Relationship Id="rId24" Type="http://schemas.openxmlformats.org/officeDocument/2006/relationships/oleObject" Target="../embeddings/oleObject62.bin"/><Relationship Id="rId5" Type="http://schemas.openxmlformats.org/officeDocument/2006/relationships/audio" Target="../media/audio7.wav"/><Relationship Id="rId15" Type="http://schemas.openxmlformats.org/officeDocument/2006/relationships/image" Target="../media/image60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64.bin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62.wmf"/><Relationship Id="rId31" Type="http://schemas.openxmlformats.org/officeDocument/2006/relationships/image" Target="../media/image67.wmf"/><Relationship Id="rId4" Type="http://schemas.openxmlformats.org/officeDocument/2006/relationships/audio" Target="../media/audio2.wav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5.wmf"/><Relationship Id="rId30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vmlDrawing" Target="../drawings/vmlDrawing10.v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29" Type="http://schemas.openxmlformats.org/officeDocument/2006/relationships/oleObject" Target="../embeddings/oleObject77.bin"/><Relationship Id="rId1" Type="http://schemas.openxmlformats.org/officeDocument/2006/relationships/themeOverride" Target="../theme/themeOverride12.xml"/><Relationship Id="rId6" Type="http://schemas.openxmlformats.org/officeDocument/2006/relationships/audio" Target="../media/audio10.wav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6.wmf"/><Relationship Id="rId5" Type="http://schemas.openxmlformats.org/officeDocument/2006/relationships/audio" Target="../media/audio7.wav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50.wmf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72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Relationship Id="rId27" Type="http://schemas.openxmlformats.org/officeDocument/2006/relationships/oleObject" Target="../embeddings/oleObject76.bin"/><Relationship Id="rId30" Type="http://schemas.openxmlformats.org/officeDocument/2006/relationships/image" Target="../media/image7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13" Type="http://schemas.openxmlformats.org/officeDocument/2006/relationships/oleObject" Target="../embeddings/oleObject80.bin"/><Relationship Id="rId18" Type="http://schemas.openxmlformats.org/officeDocument/2006/relationships/oleObject" Target="../embeddings/oleObject83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83.wmf"/><Relationship Id="rId7" Type="http://schemas.openxmlformats.org/officeDocument/2006/relationships/audio" Target="../media/audio7.wav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2.bin"/><Relationship Id="rId25" Type="http://schemas.openxmlformats.org/officeDocument/2006/relationships/image" Target="../media/image85.wmf"/><Relationship Id="rId2" Type="http://schemas.openxmlformats.org/officeDocument/2006/relationships/vmlDrawing" Target="../drawings/vmlDrawing11.vml"/><Relationship Id="rId16" Type="http://schemas.openxmlformats.org/officeDocument/2006/relationships/image" Target="../media/image50.wmf"/><Relationship Id="rId20" Type="http://schemas.openxmlformats.org/officeDocument/2006/relationships/oleObject" Target="../embeddings/oleObject84.bin"/><Relationship Id="rId1" Type="http://schemas.openxmlformats.org/officeDocument/2006/relationships/themeOverride" Target="../theme/themeOverride13.xml"/><Relationship Id="rId6" Type="http://schemas.openxmlformats.org/officeDocument/2006/relationships/audio" Target="../media/audio10.wav"/><Relationship Id="rId11" Type="http://schemas.openxmlformats.org/officeDocument/2006/relationships/oleObject" Target="../embeddings/oleObject79.bin"/><Relationship Id="rId24" Type="http://schemas.openxmlformats.org/officeDocument/2006/relationships/oleObject" Target="../embeddings/oleObject86.bin"/><Relationship Id="rId5" Type="http://schemas.openxmlformats.org/officeDocument/2006/relationships/audio" Target="../media/audio8.wav"/><Relationship Id="rId15" Type="http://schemas.openxmlformats.org/officeDocument/2006/relationships/oleObject" Target="../embeddings/oleObject81.bin"/><Relationship Id="rId23" Type="http://schemas.openxmlformats.org/officeDocument/2006/relationships/image" Target="../media/image84.wmf"/><Relationship Id="rId10" Type="http://schemas.openxmlformats.org/officeDocument/2006/relationships/image" Target="../media/image79.wmf"/><Relationship Id="rId19" Type="http://schemas.openxmlformats.org/officeDocument/2006/relationships/image" Target="../media/image82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81.wmf"/><Relationship Id="rId22" Type="http://schemas.openxmlformats.org/officeDocument/2006/relationships/oleObject" Target="../embeddings/oleObject8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image" Target="../media/image89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90.bin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14.xml"/><Relationship Id="rId6" Type="http://schemas.openxmlformats.org/officeDocument/2006/relationships/oleObject" Target="../embeddings/oleObject87.bin"/><Relationship Id="rId11" Type="http://schemas.openxmlformats.org/officeDocument/2006/relationships/image" Target="../media/image88.wmf"/><Relationship Id="rId5" Type="http://schemas.openxmlformats.org/officeDocument/2006/relationships/audio" Target="../media/audio8.wav"/><Relationship Id="rId15" Type="http://schemas.openxmlformats.org/officeDocument/2006/relationships/image" Target="../media/image90.wmf"/><Relationship Id="rId10" Type="http://schemas.openxmlformats.org/officeDocument/2006/relationships/oleObject" Target="../embeddings/oleObject89.bin"/><Relationship Id="rId4" Type="http://schemas.openxmlformats.org/officeDocument/2006/relationships/audio" Target="../media/audio10.wav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9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95.wmf"/><Relationship Id="rId26" Type="http://schemas.openxmlformats.org/officeDocument/2006/relationships/image" Target="../media/image99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98.bin"/><Relationship Id="rId7" Type="http://schemas.openxmlformats.org/officeDocument/2006/relationships/audio" Target="../media/audio1.wav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96.bin"/><Relationship Id="rId25" Type="http://schemas.openxmlformats.org/officeDocument/2006/relationships/oleObject" Target="../embeddings/oleObject100.bin"/><Relationship Id="rId2" Type="http://schemas.openxmlformats.org/officeDocument/2006/relationships/vmlDrawing" Target="../drawings/vmlDrawing13.vml"/><Relationship Id="rId16" Type="http://schemas.openxmlformats.org/officeDocument/2006/relationships/image" Target="../media/image94.wmf"/><Relationship Id="rId20" Type="http://schemas.openxmlformats.org/officeDocument/2006/relationships/image" Target="../media/image96.wmf"/><Relationship Id="rId1" Type="http://schemas.openxmlformats.org/officeDocument/2006/relationships/themeOverride" Target="../theme/themeOverride15.xml"/><Relationship Id="rId6" Type="http://schemas.openxmlformats.org/officeDocument/2006/relationships/audio" Target="../media/audio10.wav"/><Relationship Id="rId11" Type="http://schemas.openxmlformats.org/officeDocument/2006/relationships/oleObject" Target="../embeddings/oleObject93.bin"/><Relationship Id="rId24" Type="http://schemas.openxmlformats.org/officeDocument/2006/relationships/image" Target="../media/image98.wmf"/><Relationship Id="rId5" Type="http://schemas.openxmlformats.org/officeDocument/2006/relationships/audio" Target="../media/audio8.wav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99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97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93.wmf"/><Relationship Id="rId22" Type="http://schemas.openxmlformats.org/officeDocument/2006/relationships/image" Target="../media/image9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0.wav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4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107.bin"/><Relationship Id="rId7" Type="http://schemas.openxmlformats.org/officeDocument/2006/relationships/audio" Target="../media/audio14.wav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05.bin"/><Relationship Id="rId2" Type="http://schemas.openxmlformats.org/officeDocument/2006/relationships/vmlDrawing" Target="../drawings/vmlDrawing14.vml"/><Relationship Id="rId16" Type="http://schemas.openxmlformats.org/officeDocument/2006/relationships/image" Target="../media/image103.wmf"/><Relationship Id="rId20" Type="http://schemas.openxmlformats.org/officeDocument/2006/relationships/image" Target="../media/image50.wmf"/><Relationship Id="rId1" Type="http://schemas.openxmlformats.org/officeDocument/2006/relationships/themeOverride" Target="../theme/themeOverride16.x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102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100.wmf"/><Relationship Id="rId19" Type="http://schemas.openxmlformats.org/officeDocument/2006/relationships/oleObject" Target="../embeddings/oleObject106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2.wmf"/><Relationship Id="rId22" Type="http://schemas.openxmlformats.org/officeDocument/2006/relationships/image" Target="../media/image10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4.wav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09.wm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6.wav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12.bin"/><Relationship Id="rId2" Type="http://schemas.openxmlformats.org/officeDocument/2006/relationships/vmlDrawing" Target="../drawings/vmlDrawing15.vml"/><Relationship Id="rId16" Type="http://schemas.openxmlformats.org/officeDocument/2006/relationships/image" Target="../media/image108.wmf"/><Relationship Id="rId20" Type="http://schemas.openxmlformats.org/officeDocument/2006/relationships/image" Target="../media/image110.wmf"/><Relationship Id="rId1" Type="http://schemas.openxmlformats.org/officeDocument/2006/relationships/themeOverride" Target="../theme/themeOverride17.x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109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13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0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5.wav"/><Relationship Id="rId13" Type="http://schemas.openxmlformats.org/officeDocument/2006/relationships/image" Target="../media/image112.wmf"/><Relationship Id="rId18" Type="http://schemas.openxmlformats.org/officeDocument/2006/relationships/oleObject" Target="../embeddings/oleObject118.bin"/><Relationship Id="rId26" Type="http://schemas.openxmlformats.org/officeDocument/2006/relationships/oleObject" Target="../embeddings/oleObject122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16.wmf"/><Relationship Id="rId7" Type="http://schemas.openxmlformats.org/officeDocument/2006/relationships/audio" Target="../media/audio6.wav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114.wmf"/><Relationship Id="rId25" Type="http://schemas.openxmlformats.org/officeDocument/2006/relationships/image" Target="../media/image118.wmf"/><Relationship Id="rId2" Type="http://schemas.openxmlformats.org/officeDocument/2006/relationships/vmlDrawing" Target="../drawings/vmlDrawing16.v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19.bin"/><Relationship Id="rId29" Type="http://schemas.openxmlformats.org/officeDocument/2006/relationships/image" Target="../media/image119.wmf"/><Relationship Id="rId1" Type="http://schemas.openxmlformats.org/officeDocument/2006/relationships/themeOverride" Target="../theme/themeOverride18.xml"/><Relationship Id="rId6" Type="http://schemas.openxmlformats.org/officeDocument/2006/relationships/audio" Target="../media/audio10.wav"/><Relationship Id="rId11" Type="http://schemas.openxmlformats.org/officeDocument/2006/relationships/image" Target="../media/image111.wmf"/><Relationship Id="rId24" Type="http://schemas.openxmlformats.org/officeDocument/2006/relationships/oleObject" Target="../embeddings/oleObject121.bin"/><Relationship Id="rId5" Type="http://schemas.openxmlformats.org/officeDocument/2006/relationships/audio" Target="../media/audio1.wav"/><Relationship Id="rId15" Type="http://schemas.openxmlformats.org/officeDocument/2006/relationships/image" Target="../media/image113.wmf"/><Relationship Id="rId23" Type="http://schemas.openxmlformats.org/officeDocument/2006/relationships/image" Target="../media/image117.wmf"/><Relationship Id="rId28" Type="http://schemas.openxmlformats.org/officeDocument/2006/relationships/oleObject" Target="../embeddings/oleObject123.bin"/><Relationship Id="rId10" Type="http://schemas.openxmlformats.org/officeDocument/2006/relationships/oleObject" Target="../embeddings/oleObject114.bin"/><Relationship Id="rId19" Type="http://schemas.openxmlformats.org/officeDocument/2006/relationships/image" Target="../media/image115.wmf"/><Relationship Id="rId4" Type="http://schemas.openxmlformats.org/officeDocument/2006/relationships/audio" Target="../media/audio7.wav"/><Relationship Id="rId9" Type="http://schemas.openxmlformats.org/officeDocument/2006/relationships/audio" Target="../media/audio14.wav"/><Relationship Id="rId14" Type="http://schemas.openxmlformats.org/officeDocument/2006/relationships/oleObject" Target="../embeddings/oleObject116.bin"/><Relationship Id="rId22" Type="http://schemas.openxmlformats.org/officeDocument/2006/relationships/oleObject" Target="../embeddings/oleObject120.bin"/><Relationship Id="rId27" Type="http://schemas.openxmlformats.org/officeDocument/2006/relationships/image" Target="../media/image5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24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130.bin"/><Relationship Id="rId7" Type="http://schemas.openxmlformats.org/officeDocument/2006/relationships/audio" Target="../media/audio13.wav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128.bin"/><Relationship Id="rId2" Type="http://schemas.openxmlformats.org/officeDocument/2006/relationships/vmlDrawing" Target="../drawings/vmlDrawing17.vml"/><Relationship Id="rId16" Type="http://schemas.openxmlformats.org/officeDocument/2006/relationships/image" Target="../media/image123.wmf"/><Relationship Id="rId20" Type="http://schemas.openxmlformats.org/officeDocument/2006/relationships/image" Target="../media/image125.wmf"/><Relationship Id="rId1" Type="http://schemas.openxmlformats.org/officeDocument/2006/relationships/themeOverride" Target="../theme/themeOverride19.x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127.wmf"/><Relationship Id="rId5" Type="http://schemas.openxmlformats.org/officeDocument/2006/relationships/audio" Target="../media/audio8.wav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10" Type="http://schemas.openxmlformats.org/officeDocument/2006/relationships/image" Target="../media/image120.wmf"/><Relationship Id="rId19" Type="http://schemas.openxmlformats.org/officeDocument/2006/relationships/oleObject" Target="../embeddings/oleObject129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22.wmf"/><Relationship Id="rId22" Type="http://schemas.openxmlformats.org/officeDocument/2006/relationships/image" Target="../media/image1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audio" Target="../media/audio4.wav"/><Relationship Id="rId5" Type="http://schemas.openxmlformats.org/officeDocument/2006/relationships/audio" Target="../media/audio1.wav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4.wav"/><Relationship Id="rId13" Type="http://schemas.openxmlformats.org/officeDocument/2006/relationships/image" Target="../media/image128.wmf"/><Relationship Id="rId18" Type="http://schemas.openxmlformats.org/officeDocument/2006/relationships/image" Target="../media/image130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138.bin"/><Relationship Id="rId7" Type="http://schemas.openxmlformats.org/officeDocument/2006/relationships/audio" Target="../media/audio8.wav"/><Relationship Id="rId12" Type="http://schemas.openxmlformats.org/officeDocument/2006/relationships/oleObject" Target="../embeddings/oleObject133.bin"/><Relationship Id="rId17" Type="http://schemas.openxmlformats.org/officeDocument/2006/relationships/oleObject" Target="../embeddings/oleObject136.bin"/><Relationship Id="rId25" Type="http://schemas.openxmlformats.org/officeDocument/2006/relationships/image" Target="../media/image132.wmf"/><Relationship Id="rId2" Type="http://schemas.openxmlformats.org/officeDocument/2006/relationships/vmlDrawing" Target="../drawings/vmlDrawing18.vml"/><Relationship Id="rId16" Type="http://schemas.openxmlformats.org/officeDocument/2006/relationships/oleObject" Target="../embeddings/oleObject135.bin"/><Relationship Id="rId20" Type="http://schemas.openxmlformats.org/officeDocument/2006/relationships/image" Target="../media/image50.wmf"/><Relationship Id="rId1" Type="http://schemas.openxmlformats.org/officeDocument/2006/relationships/themeOverride" Target="../theme/themeOverride20.xml"/><Relationship Id="rId6" Type="http://schemas.openxmlformats.org/officeDocument/2006/relationships/audio" Target="../media/audio6.wav"/><Relationship Id="rId11" Type="http://schemas.openxmlformats.org/officeDocument/2006/relationships/image" Target="../media/image126.wmf"/><Relationship Id="rId24" Type="http://schemas.openxmlformats.org/officeDocument/2006/relationships/oleObject" Target="../embeddings/oleObject140.bin"/><Relationship Id="rId5" Type="http://schemas.openxmlformats.org/officeDocument/2006/relationships/audio" Target="../media/audio5.wav"/><Relationship Id="rId15" Type="http://schemas.openxmlformats.org/officeDocument/2006/relationships/image" Target="../media/image129.wmf"/><Relationship Id="rId23" Type="http://schemas.openxmlformats.org/officeDocument/2006/relationships/oleObject" Target="../embeddings/oleObject139.bin"/><Relationship Id="rId10" Type="http://schemas.openxmlformats.org/officeDocument/2006/relationships/oleObject" Target="../embeddings/oleObject132.bin"/><Relationship Id="rId19" Type="http://schemas.openxmlformats.org/officeDocument/2006/relationships/oleObject" Target="../embeddings/oleObject137.bin"/><Relationship Id="rId4" Type="http://schemas.openxmlformats.org/officeDocument/2006/relationships/audio" Target="../media/audio7.wav"/><Relationship Id="rId9" Type="http://schemas.openxmlformats.org/officeDocument/2006/relationships/audio" Target="../media/audio10.wav"/><Relationship Id="rId14" Type="http://schemas.openxmlformats.org/officeDocument/2006/relationships/oleObject" Target="../embeddings/oleObject134.bin"/><Relationship Id="rId22" Type="http://schemas.openxmlformats.org/officeDocument/2006/relationships/image" Target="../media/image13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13" Type="http://schemas.openxmlformats.org/officeDocument/2006/relationships/image" Target="../media/image134.wmf"/><Relationship Id="rId18" Type="http://schemas.openxmlformats.org/officeDocument/2006/relationships/oleObject" Target="../embeddings/oleObject145.bin"/><Relationship Id="rId26" Type="http://schemas.openxmlformats.org/officeDocument/2006/relationships/oleObject" Target="../embeddings/oleObject149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25.wmf"/><Relationship Id="rId7" Type="http://schemas.openxmlformats.org/officeDocument/2006/relationships/audio" Target="../media/audio13.wav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135.wmf"/><Relationship Id="rId25" Type="http://schemas.openxmlformats.org/officeDocument/2006/relationships/image" Target="../media/image137.wmf"/><Relationship Id="rId33" Type="http://schemas.openxmlformats.org/officeDocument/2006/relationships/image" Target="../media/image141.wmf"/><Relationship Id="rId2" Type="http://schemas.openxmlformats.org/officeDocument/2006/relationships/vmlDrawing" Target="../drawings/vmlDrawing19.v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6.bin"/><Relationship Id="rId29" Type="http://schemas.openxmlformats.org/officeDocument/2006/relationships/image" Target="../media/image139.wmf"/><Relationship Id="rId1" Type="http://schemas.openxmlformats.org/officeDocument/2006/relationships/themeOverride" Target="../theme/themeOverride21.xml"/><Relationship Id="rId6" Type="http://schemas.openxmlformats.org/officeDocument/2006/relationships/audio" Target="../media/audio7.wav"/><Relationship Id="rId11" Type="http://schemas.openxmlformats.org/officeDocument/2006/relationships/image" Target="../media/image133.wmf"/><Relationship Id="rId24" Type="http://schemas.openxmlformats.org/officeDocument/2006/relationships/oleObject" Target="../embeddings/oleObject148.bin"/><Relationship Id="rId32" Type="http://schemas.openxmlformats.org/officeDocument/2006/relationships/oleObject" Target="../embeddings/oleObject152.bin"/><Relationship Id="rId5" Type="http://schemas.openxmlformats.org/officeDocument/2006/relationships/audio" Target="../media/audio8.wav"/><Relationship Id="rId15" Type="http://schemas.openxmlformats.org/officeDocument/2006/relationships/image" Target="../media/image123.wmf"/><Relationship Id="rId23" Type="http://schemas.openxmlformats.org/officeDocument/2006/relationships/image" Target="../media/image136.wmf"/><Relationship Id="rId28" Type="http://schemas.openxmlformats.org/officeDocument/2006/relationships/oleObject" Target="../embeddings/oleObject150.bin"/><Relationship Id="rId10" Type="http://schemas.openxmlformats.org/officeDocument/2006/relationships/oleObject" Target="../embeddings/oleObject141.bin"/><Relationship Id="rId19" Type="http://schemas.openxmlformats.org/officeDocument/2006/relationships/image" Target="../media/image124.wmf"/><Relationship Id="rId31" Type="http://schemas.openxmlformats.org/officeDocument/2006/relationships/image" Target="../media/image140.wmf"/><Relationship Id="rId4" Type="http://schemas.openxmlformats.org/officeDocument/2006/relationships/audio" Target="../media/audio2.wav"/><Relationship Id="rId9" Type="http://schemas.openxmlformats.org/officeDocument/2006/relationships/audio" Target="../media/audio5.wav"/><Relationship Id="rId14" Type="http://schemas.openxmlformats.org/officeDocument/2006/relationships/oleObject" Target="../embeddings/oleObject143.bin"/><Relationship Id="rId22" Type="http://schemas.openxmlformats.org/officeDocument/2006/relationships/oleObject" Target="../embeddings/oleObject147.bin"/><Relationship Id="rId27" Type="http://schemas.openxmlformats.org/officeDocument/2006/relationships/image" Target="../media/image138.wmf"/><Relationship Id="rId30" Type="http://schemas.openxmlformats.org/officeDocument/2006/relationships/oleObject" Target="../embeddings/oleObject15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56.bin"/><Relationship Id="rId18" Type="http://schemas.openxmlformats.org/officeDocument/2006/relationships/image" Target="../media/image146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43.wmf"/><Relationship Id="rId17" Type="http://schemas.openxmlformats.org/officeDocument/2006/relationships/oleObject" Target="../embeddings/oleObject158.bin"/><Relationship Id="rId2" Type="http://schemas.openxmlformats.org/officeDocument/2006/relationships/vmlDrawing" Target="../drawings/vmlDrawing20.vml"/><Relationship Id="rId16" Type="http://schemas.openxmlformats.org/officeDocument/2006/relationships/image" Target="../media/image145.wmf"/><Relationship Id="rId20" Type="http://schemas.openxmlformats.org/officeDocument/2006/relationships/image" Target="../media/image147.wmf"/><Relationship Id="rId1" Type="http://schemas.openxmlformats.org/officeDocument/2006/relationships/themeOverride" Target="../theme/themeOverride22.xml"/><Relationship Id="rId6" Type="http://schemas.openxmlformats.org/officeDocument/2006/relationships/audio" Target="../media/audio13.wav"/><Relationship Id="rId11" Type="http://schemas.openxmlformats.org/officeDocument/2006/relationships/oleObject" Target="../embeddings/oleObject155.bin"/><Relationship Id="rId5" Type="http://schemas.openxmlformats.org/officeDocument/2006/relationships/audio" Target="../media/audio7.wav"/><Relationship Id="rId15" Type="http://schemas.openxmlformats.org/officeDocument/2006/relationships/oleObject" Target="../embeddings/oleObject157.bin"/><Relationship Id="rId10" Type="http://schemas.openxmlformats.org/officeDocument/2006/relationships/image" Target="../media/image142.wmf"/><Relationship Id="rId19" Type="http://schemas.openxmlformats.org/officeDocument/2006/relationships/oleObject" Target="../embeddings/oleObject159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4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image" Target="../media/image150.wmf"/><Relationship Id="rId18" Type="http://schemas.openxmlformats.org/officeDocument/2006/relationships/oleObject" Target="../embeddings/oleObject166.bin"/><Relationship Id="rId26" Type="http://schemas.openxmlformats.org/officeDocument/2006/relationships/oleObject" Target="../embeddings/oleObject170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54.wmf"/><Relationship Id="rId7" Type="http://schemas.openxmlformats.org/officeDocument/2006/relationships/image" Target="../media/image148.wmf"/><Relationship Id="rId12" Type="http://schemas.openxmlformats.org/officeDocument/2006/relationships/oleObject" Target="../embeddings/oleObject163.bin"/><Relationship Id="rId17" Type="http://schemas.openxmlformats.org/officeDocument/2006/relationships/image" Target="../media/image152.wmf"/><Relationship Id="rId25" Type="http://schemas.openxmlformats.org/officeDocument/2006/relationships/image" Target="../media/image156.wmf"/><Relationship Id="rId2" Type="http://schemas.openxmlformats.org/officeDocument/2006/relationships/vmlDrawing" Target="../drawings/vmlDrawing21.vml"/><Relationship Id="rId16" Type="http://schemas.openxmlformats.org/officeDocument/2006/relationships/oleObject" Target="../embeddings/oleObject165.bin"/><Relationship Id="rId20" Type="http://schemas.openxmlformats.org/officeDocument/2006/relationships/oleObject" Target="../embeddings/oleObject167.bin"/><Relationship Id="rId1" Type="http://schemas.openxmlformats.org/officeDocument/2006/relationships/themeOverride" Target="../theme/themeOverride23.xml"/><Relationship Id="rId6" Type="http://schemas.openxmlformats.org/officeDocument/2006/relationships/oleObject" Target="../embeddings/oleObject160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169.bin"/><Relationship Id="rId5" Type="http://schemas.openxmlformats.org/officeDocument/2006/relationships/audio" Target="../media/audio14.wav"/><Relationship Id="rId15" Type="http://schemas.openxmlformats.org/officeDocument/2006/relationships/image" Target="../media/image151.wmf"/><Relationship Id="rId23" Type="http://schemas.openxmlformats.org/officeDocument/2006/relationships/image" Target="../media/image155.wmf"/><Relationship Id="rId10" Type="http://schemas.openxmlformats.org/officeDocument/2006/relationships/oleObject" Target="../embeddings/oleObject162.bin"/><Relationship Id="rId19" Type="http://schemas.openxmlformats.org/officeDocument/2006/relationships/image" Target="../media/image153.wmf"/><Relationship Id="rId4" Type="http://schemas.openxmlformats.org/officeDocument/2006/relationships/audio" Target="../media/audio7.wav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164.bin"/><Relationship Id="rId22" Type="http://schemas.openxmlformats.org/officeDocument/2006/relationships/oleObject" Target="../embeddings/oleObject168.bin"/><Relationship Id="rId27" Type="http://schemas.openxmlformats.org/officeDocument/2006/relationships/image" Target="../media/image15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161.wm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9.wav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174.bin"/><Relationship Id="rId2" Type="http://schemas.openxmlformats.org/officeDocument/2006/relationships/vmlDrawing" Target="../drawings/vmlDrawing22.vml"/><Relationship Id="rId16" Type="http://schemas.openxmlformats.org/officeDocument/2006/relationships/image" Target="../media/image160.wmf"/><Relationship Id="rId20" Type="http://schemas.openxmlformats.org/officeDocument/2006/relationships/image" Target="../media/image162.wmf"/><Relationship Id="rId1" Type="http://schemas.openxmlformats.org/officeDocument/2006/relationships/themeOverride" Target="../theme/themeOverride24.x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171.bin"/><Relationship Id="rId5" Type="http://schemas.openxmlformats.org/officeDocument/2006/relationships/audio" Target="../media/audio8.wav"/><Relationship Id="rId15" Type="http://schemas.openxmlformats.org/officeDocument/2006/relationships/oleObject" Target="../embeddings/oleObject173.bin"/><Relationship Id="rId10" Type="http://schemas.openxmlformats.org/officeDocument/2006/relationships/audio" Target="../media/audio15.wav"/><Relationship Id="rId19" Type="http://schemas.openxmlformats.org/officeDocument/2006/relationships/oleObject" Target="../embeddings/oleObject175.bin"/><Relationship Id="rId4" Type="http://schemas.openxmlformats.org/officeDocument/2006/relationships/audio" Target="../media/audio2.wav"/><Relationship Id="rId9" Type="http://schemas.openxmlformats.org/officeDocument/2006/relationships/audio" Target="../media/audio11.wav"/><Relationship Id="rId14" Type="http://schemas.openxmlformats.org/officeDocument/2006/relationships/image" Target="../media/image15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13" Type="http://schemas.openxmlformats.org/officeDocument/2006/relationships/image" Target="../media/image165.wmf"/><Relationship Id="rId18" Type="http://schemas.openxmlformats.org/officeDocument/2006/relationships/oleObject" Target="../embeddings/oleObject181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69.wmf"/><Relationship Id="rId7" Type="http://schemas.openxmlformats.org/officeDocument/2006/relationships/audio" Target="../media/audio6.wav"/><Relationship Id="rId12" Type="http://schemas.openxmlformats.org/officeDocument/2006/relationships/oleObject" Target="../embeddings/oleObject178.bin"/><Relationship Id="rId17" Type="http://schemas.openxmlformats.org/officeDocument/2006/relationships/image" Target="../media/image167.wmf"/><Relationship Id="rId2" Type="http://schemas.openxmlformats.org/officeDocument/2006/relationships/vmlDrawing" Target="../drawings/vmlDrawing23.vml"/><Relationship Id="rId16" Type="http://schemas.openxmlformats.org/officeDocument/2006/relationships/oleObject" Target="../embeddings/oleObject180.bin"/><Relationship Id="rId20" Type="http://schemas.openxmlformats.org/officeDocument/2006/relationships/oleObject" Target="../embeddings/oleObject182.bin"/><Relationship Id="rId1" Type="http://schemas.openxmlformats.org/officeDocument/2006/relationships/themeOverride" Target="../theme/themeOverride25.xml"/><Relationship Id="rId6" Type="http://schemas.openxmlformats.org/officeDocument/2006/relationships/audio" Target="../media/audio9.wav"/><Relationship Id="rId11" Type="http://schemas.openxmlformats.org/officeDocument/2006/relationships/image" Target="../media/image164.wmf"/><Relationship Id="rId5" Type="http://schemas.openxmlformats.org/officeDocument/2006/relationships/audio" Target="../media/audio7.wav"/><Relationship Id="rId15" Type="http://schemas.openxmlformats.org/officeDocument/2006/relationships/image" Target="../media/image166.wmf"/><Relationship Id="rId10" Type="http://schemas.openxmlformats.org/officeDocument/2006/relationships/oleObject" Target="../embeddings/oleObject177.bin"/><Relationship Id="rId19" Type="http://schemas.openxmlformats.org/officeDocument/2006/relationships/image" Target="../media/image168.wmf"/><Relationship Id="rId4" Type="http://schemas.openxmlformats.org/officeDocument/2006/relationships/audio" Target="../media/audio8.wav"/><Relationship Id="rId9" Type="http://schemas.openxmlformats.org/officeDocument/2006/relationships/image" Target="../media/image163.wmf"/><Relationship Id="rId14" Type="http://schemas.openxmlformats.org/officeDocument/2006/relationships/oleObject" Target="../embeddings/oleObject17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image" Target="../media/image167.wmf"/><Relationship Id="rId18" Type="http://schemas.openxmlformats.org/officeDocument/2006/relationships/image" Target="../media/image172.wm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11.wav"/><Relationship Id="rId12" Type="http://schemas.openxmlformats.org/officeDocument/2006/relationships/oleObject" Target="../embeddings/oleObject185.bin"/><Relationship Id="rId17" Type="http://schemas.openxmlformats.org/officeDocument/2006/relationships/oleObject" Target="../embeddings/oleObject188.bin"/><Relationship Id="rId2" Type="http://schemas.openxmlformats.org/officeDocument/2006/relationships/vmlDrawing" Target="../drawings/vmlDrawing24.vml"/><Relationship Id="rId16" Type="http://schemas.openxmlformats.org/officeDocument/2006/relationships/image" Target="../media/image166.wmf"/><Relationship Id="rId20" Type="http://schemas.openxmlformats.org/officeDocument/2006/relationships/image" Target="../media/image173.wmf"/><Relationship Id="rId1" Type="http://schemas.openxmlformats.org/officeDocument/2006/relationships/themeOverride" Target="../theme/themeOverride26.xml"/><Relationship Id="rId6" Type="http://schemas.openxmlformats.org/officeDocument/2006/relationships/audio" Target="../media/audio9.wav"/><Relationship Id="rId11" Type="http://schemas.openxmlformats.org/officeDocument/2006/relationships/image" Target="../media/image171.wmf"/><Relationship Id="rId5" Type="http://schemas.openxmlformats.org/officeDocument/2006/relationships/audio" Target="../media/audio6.wav"/><Relationship Id="rId15" Type="http://schemas.openxmlformats.org/officeDocument/2006/relationships/oleObject" Target="../embeddings/oleObject187.bin"/><Relationship Id="rId10" Type="http://schemas.openxmlformats.org/officeDocument/2006/relationships/oleObject" Target="../embeddings/oleObject184.bin"/><Relationship Id="rId19" Type="http://schemas.openxmlformats.org/officeDocument/2006/relationships/oleObject" Target="../embeddings/oleObject189.bin"/><Relationship Id="rId4" Type="http://schemas.openxmlformats.org/officeDocument/2006/relationships/audio" Target="../media/audio7.wav"/><Relationship Id="rId9" Type="http://schemas.openxmlformats.org/officeDocument/2006/relationships/image" Target="../media/image170.wmf"/><Relationship Id="rId14" Type="http://schemas.openxmlformats.org/officeDocument/2006/relationships/oleObject" Target="../embeddings/oleObject18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image" Target="../media/image159.wmf"/><Relationship Id="rId18" Type="http://schemas.openxmlformats.org/officeDocument/2006/relationships/oleObject" Target="../embeddings/oleObject193.bin"/><Relationship Id="rId26" Type="http://schemas.openxmlformats.org/officeDocument/2006/relationships/oleObject" Target="../embeddings/oleObject197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76.wmf"/><Relationship Id="rId7" Type="http://schemas.openxmlformats.org/officeDocument/2006/relationships/audio" Target="../media/audio7.wav"/><Relationship Id="rId12" Type="http://schemas.openxmlformats.org/officeDocument/2006/relationships/oleObject" Target="../embeddings/oleObject190.bin"/><Relationship Id="rId17" Type="http://schemas.openxmlformats.org/officeDocument/2006/relationships/image" Target="../media/image174.wmf"/><Relationship Id="rId25" Type="http://schemas.openxmlformats.org/officeDocument/2006/relationships/image" Target="../media/image178.wmf"/><Relationship Id="rId2" Type="http://schemas.openxmlformats.org/officeDocument/2006/relationships/vmlDrawing" Target="../drawings/vmlDrawing25.vml"/><Relationship Id="rId16" Type="http://schemas.openxmlformats.org/officeDocument/2006/relationships/oleObject" Target="../embeddings/oleObject192.bin"/><Relationship Id="rId20" Type="http://schemas.openxmlformats.org/officeDocument/2006/relationships/oleObject" Target="../embeddings/oleObject194.bin"/><Relationship Id="rId29" Type="http://schemas.openxmlformats.org/officeDocument/2006/relationships/image" Target="../media/image180.wmf"/><Relationship Id="rId1" Type="http://schemas.openxmlformats.org/officeDocument/2006/relationships/themeOverride" Target="../theme/themeOverride27.xml"/><Relationship Id="rId6" Type="http://schemas.openxmlformats.org/officeDocument/2006/relationships/audio" Target="../media/audio6.wav"/><Relationship Id="rId11" Type="http://schemas.openxmlformats.org/officeDocument/2006/relationships/audio" Target="../media/audio1.wav"/><Relationship Id="rId24" Type="http://schemas.openxmlformats.org/officeDocument/2006/relationships/oleObject" Target="../embeddings/oleObject196.bin"/><Relationship Id="rId5" Type="http://schemas.openxmlformats.org/officeDocument/2006/relationships/audio" Target="../media/audio16.wav"/><Relationship Id="rId15" Type="http://schemas.openxmlformats.org/officeDocument/2006/relationships/image" Target="../media/image160.wmf"/><Relationship Id="rId23" Type="http://schemas.openxmlformats.org/officeDocument/2006/relationships/image" Target="../media/image177.wmf"/><Relationship Id="rId28" Type="http://schemas.openxmlformats.org/officeDocument/2006/relationships/oleObject" Target="../embeddings/oleObject198.bin"/><Relationship Id="rId10" Type="http://schemas.openxmlformats.org/officeDocument/2006/relationships/audio" Target="../media/audio8.wav"/><Relationship Id="rId19" Type="http://schemas.openxmlformats.org/officeDocument/2006/relationships/image" Target="../media/image175.wmf"/><Relationship Id="rId4" Type="http://schemas.openxmlformats.org/officeDocument/2006/relationships/audio" Target="../media/audio2.wav"/><Relationship Id="rId9" Type="http://schemas.openxmlformats.org/officeDocument/2006/relationships/audio" Target="../media/audio15.wav"/><Relationship Id="rId14" Type="http://schemas.openxmlformats.org/officeDocument/2006/relationships/oleObject" Target="../embeddings/oleObject191.bin"/><Relationship Id="rId22" Type="http://schemas.openxmlformats.org/officeDocument/2006/relationships/oleObject" Target="../embeddings/oleObject195.bin"/><Relationship Id="rId27" Type="http://schemas.openxmlformats.org/officeDocument/2006/relationships/image" Target="../media/image17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13" Type="http://schemas.openxmlformats.org/officeDocument/2006/relationships/image" Target="../media/image180.wm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2.wav"/><Relationship Id="rId12" Type="http://schemas.openxmlformats.org/officeDocument/2006/relationships/oleObject" Target="../embeddings/oleObject201.bin"/><Relationship Id="rId17" Type="http://schemas.openxmlformats.org/officeDocument/2006/relationships/image" Target="../media/image184.wmf"/><Relationship Id="rId2" Type="http://schemas.openxmlformats.org/officeDocument/2006/relationships/vmlDrawing" Target="../drawings/vmlDrawing26.vml"/><Relationship Id="rId16" Type="http://schemas.openxmlformats.org/officeDocument/2006/relationships/oleObject" Target="../embeddings/oleObject203.bin"/><Relationship Id="rId1" Type="http://schemas.openxmlformats.org/officeDocument/2006/relationships/themeOverride" Target="../theme/themeOverride28.xml"/><Relationship Id="rId6" Type="http://schemas.openxmlformats.org/officeDocument/2006/relationships/audio" Target="../media/audio6.wav"/><Relationship Id="rId11" Type="http://schemas.openxmlformats.org/officeDocument/2006/relationships/image" Target="../media/image182.wmf"/><Relationship Id="rId5" Type="http://schemas.openxmlformats.org/officeDocument/2006/relationships/audio" Target="../media/audio7.wav"/><Relationship Id="rId15" Type="http://schemas.openxmlformats.org/officeDocument/2006/relationships/image" Target="../media/image183.wmf"/><Relationship Id="rId10" Type="http://schemas.openxmlformats.org/officeDocument/2006/relationships/oleObject" Target="../embeddings/oleObject200.bin"/><Relationship Id="rId4" Type="http://schemas.openxmlformats.org/officeDocument/2006/relationships/audio" Target="../media/audio8.wav"/><Relationship Id="rId9" Type="http://schemas.openxmlformats.org/officeDocument/2006/relationships/image" Target="../media/image181.wmf"/><Relationship Id="rId14" Type="http://schemas.openxmlformats.org/officeDocument/2006/relationships/oleObject" Target="../embeddings/oleObject20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3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vmlDrawing" Target="../drawings/vmlDrawing2.vml"/><Relationship Id="rId16" Type="http://schemas.openxmlformats.org/officeDocument/2006/relationships/image" Target="../media/image8.wmf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audio" Target="../media/audio7.wav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5.wmf"/><Relationship Id="rId7" Type="http://schemas.openxmlformats.org/officeDocument/2006/relationships/audio" Target="../media/audio7.wav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vmlDrawing" Target="../drawings/vmlDrawing3.v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themeOverride" Target="../theme/themeOverride5.xml"/><Relationship Id="rId6" Type="http://schemas.openxmlformats.org/officeDocument/2006/relationships/audio" Target="../media/audio6.wav"/><Relationship Id="rId11" Type="http://schemas.openxmlformats.org/officeDocument/2006/relationships/image" Target="../media/image10.wmf"/><Relationship Id="rId5" Type="http://schemas.openxmlformats.org/officeDocument/2006/relationships/audio" Target="../media/audio2.wav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wmf"/><Relationship Id="rId4" Type="http://schemas.openxmlformats.org/officeDocument/2006/relationships/notesSlide" Target="../notesSlides/notesSlide2.xml"/><Relationship Id="rId9" Type="http://schemas.openxmlformats.org/officeDocument/2006/relationships/audio" Target="../media/audio8.wav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20.wmf"/><Relationship Id="rId34" Type="http://schemas.openxmlformats.org/officeDocument/2006/relationships/oleObject" Target="../embeddings/oleObject26.bin"/><Relationship Id="rId7" Type="http://schemas.openxmlformats.org/officeDocument/2006/relationships/audio" Target="../media/audio1.wav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wmf"/><Relationship Id="rId25" Type="http://schemas.openxmlformats.org/officeDocument/2006/relationships/image" Target="../media/image22.wmf"/><Relationship Id="rId33" Type="http://schemas.openxmlformats.org/officeDocument/2006/relationships/image" Target="../media/image26.wmf"/><Relationship Id="rId2" Type="http://schemas.openxmlformats.org/officeDocument/2006/relationships/vmlDrawing" Target="../drawings/vmlDrawing4.v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4.wmf"/><Relationship Id="rId1" Type="http://schemas.openxmlformats.org/officeDocument/2006/relationships/themeOverride" Target="../theme/themeOverride6.xml"/><Relationship Id="rId6" Type="http://schemas.openxmlformats.org/officeDocument/2006/relationships/audio" Target="../media/audio5.wav"/><Relationship Id="rId11" Type="http://schemas.openxmlformats.org/officeDocument/2006/relationships/image" Target="../media/image29.jpeg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5.bin"/><Relationship Id="rId37" Type="http://schemas.openxmlformats.org/officeDocument/2006/relationships/image" Target="../media/image28.wmf"/><Relationship Id="rId5" Type="http://schemas.openxmlformats.org/officeDocument/2006/relationships/audio" Target="../media/audio8.wav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7.bin"/><Relationship Id="rId10" Type="http://schemas.openxmlformats.org/officeDocument/2006/relationships/audio" Target="../media/audio11.wav"/><Relationship Id="rId19" Type="http://schemas.openxmlformats.org/officeDocument/2006/relationships/image" Target="../media/image19.wmf"/><Relationship Id="rId31" Type="http://schemas.openxmlformats.org/officeDocument/2006/relationships/image" Target="../media/image25.wmf"/><Relationship Id="rId4" Type="http://schemas.openxmlformats.org/officeDocument/2006/relationships/audio" Target="../media/audio2.wav"/><Relationship Id="rId9" Type="http://schemas.openxmlformats.org/officeDocument/2006/relationships/audio" Target="../media/audio10.wav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3.w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33.bin"/><Relationship Id="rId7" Type="http://schemas.openxmlformats.org/officeDocument/2006/relationships/audio" Target="../media/audio13.wav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vmlDrawing" Target="../drawings/vmlDrawing5.v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themeOverride" Target="../theme/themeOverride7.xml"/><Relationship Id="rId6" Type="http://schemas.openxmlformats.org/officeDocument/2006/relationships/audio" Target="../media/audio12.wav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5.wmf"/><Relationship Id="rId5" Type="http://schemas.openxmlformats.org/officeDocument/2006/relationships/audio" Target="../media/audio6.wav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37.wmf"/><Relationship Id="rId10" Type="http://schemas.openxmlformats.org/officeDocument/2006/relationships/image" Target="../media/image38.jpeg"/><Relationship Id="rId19" Type="http://schemas.openxmlformats.org/officeDocument/2006/relationships/oleObject" Target="../embeddings/oleObject32.bin"/><Relationship Id="rId4" Type="http://schemas.openxmlformats.org/officeDocument/2006/relationships/audio" Target="../media/audio4.wav"/><Relationship Id="rId9" Type="http://schemas.openxmlformats.org/officeDocument/2006/relationships/audio" Target="../media/audio8.wav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vmlDrawing" Target="../drawings/vmlDrawing6.v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themeOverride" Target="../theme/themeOverride8.x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7.wmf"/><Relationship Id="rId5" Type="http://schemas.openxmlformats.org/officeDocument/2006/relationships/audio" Target="../media/audio8.wav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3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3.wmf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8.wav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1.bin"/><Relationship Id="rId2" Type="http://schemas.openxmlformats.org/officeDocument/2006/relationships/vmlDrawing" Target="../drawings/vmlDrawing7.vml"/><Relationship Id="rId16" Type="http://schemas.openxmlformats.org/officeDocument/2006/relationships/image" Target="../media/image52.wmf"/><Relationship Id="rId1" Type="http://schemas.openxmlformats.org/officeDocument/2006/relationships/themeOverride" Target="../theme/themeOverride9.xml"/><Relationship Id="rId6" Type="http://schemas.openxmlformats.org/officeDocument/2006/relationships/audio" Target="../media/audio14.wav"/><Relationship Id="rId11" Type="http://schemas.openxmlformats.org/officeDocument/2006/relationships/oleObject" Target="../embeddings/oleObject48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9.wmf"/><Relationship Id="rId4" Type="http://schemas.openxmlformats.org/officeDocument/2006/relationships/audio" Target="../media/audio7.wav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238125"/>
            <a:ext cx="8553450" cy="5524500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altLang="ru-RU" b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ru-RU" b="1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en-US" altLang="ru-RU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ru-RU" b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en-US" altLang="ru-RU" b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ru-RU" b="1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en-US" altLang="ru-RU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ru-RU" b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en-US" altLang="ru-RU" b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ru-RU" b="1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en-US" altLang="ru-RU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altLang="ru-RU" sz="4800" b="1" i="1" dirty="0" smtClean="0">
                <a:solidFill>
                  <a:srgbClr val="FF0000"/>
                </a:solidFill>
                <a:latin typeface="Times New Roman" pitchFamily="18" charset="0"/>
              </a:rPr>
              <a:t>Динамика</a:t>
            </a:r>
            <a:r>
              <a:rPr lang="ru-RU" altLang="ru-RU" sz="4800" b="1" i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ru-RU" sz="48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altLang="ru-RU" sz="48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4800" b="1" i="1" dirty="0" smtClean="0">
                <a:solidFill>
                  <a:srgbClr val="FF0000"/>
                </a:solidFill>
                <a:latin typeface="Times New Roman" pitchFamily="18" charset="0"/>
              </a:rPr>
              <a:t>Законы </a:t>
            </a:r>
            <a:r>
              <a:rPr lang="ru-RU" altLang="ru-RU" sz="4800" b="1" i="1" dirty="0">
                <a:solidFill>
                  <a:srgbClr val="FF0000"/>
                </a:solidFill>
                <a:latin typeface="Times New Roman" pitchFamily="18" charset="0"/>
              </a:rPr>
              <a:t>сохранения</a:t>
            </a:r>
            <a:br>
              <a:rPr lang="ru-RU" altLang="ru-RU" sz="4800" b="1" i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altLang="ru-RU" sz="4800" b="1" i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altLang="ru-RU" sz="48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altLang="ru-RU" sz="3200" i="1" dirty="0" smtClean="0">
                <a:solidFill>
                  <a:srgbClr val="0033CC"/>
                </a:solidFill>
                <a:latin typeface="Times New Roman" pitchFamily="18" charset="0"/>
              </a:rPr>
              <a:t>Лекция-</a:t>
            </a:r>
            <a:r>
              <a:rPr lang="ru-RU" altLang="ru-RU" sz="3200" i="1" dirty="0" err="1" smtClean="0">
                <a:solidFill>
                  <a:srgbClr val="0033CC"/>
                </a:solidFill>
                <a:latin typeface="Times New Roman" pitchFamily="18" charset="0"/>
              </a:rPr>
              <a:t>видеопрезентация</a:t>
            </a:r>
            <a:r>
              <a:rPr lang="ru-RU" altLang="ru-RU" sz="3200" i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  <a:t>по физике</a:t>
            </a:r>
            <a:b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  <a:t>для слушателей подготовительного отделения</a:t>
            </a:r>
            <a:b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</a:rPr>
              <a:t>Составитель</a:t>
            </a:r>
            <a:r>
              <a:rPr lang="ru-RU" altLang="ru-RU" sz="3200" b="1" dirty="0">
                <a:solidFill>
                  <a:srgbClr val="00B050"/>
                </a:solidFill>
                <a:latin typeface="Times New Roman" pitchFamily="18" charset="0"/>
              </a:rPr>
              <a:t> – М.Н. </a:t>
            </a:r>
            <a:r>
              <a:rPr lang="ru-RU" altLang="ru-RU" sz="3200" b="1" dirty="0" err="1">
                <a:solidFill>
                  <a:srgbClr val="00B050"/>
                </a:solidFill>
                <a:latin typeface="Times New Roman" pitchFamily="18" charset="0"/>
              </a:rPr>
              <a:t>Бардашевич</a:t>
            </a:r>
            <a:r>
              <a:rPr lang="ru-RU" altLang="ru-RU" sz="3200" b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br>
              <a:rPr lang="ru-RU" altLang="ru-RU" sz="3200" b="1" dirty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</a:rPr>
              <a:t>ассистент кафедры довузовской подготовки </a:t>
            </a:r>
            <a:br>
              <a:rPr lang="ru-RU" altLang="ru-RU" sz="3200" dirty="0">
                <a:solidFill>
                  <a:srgbClr val="00B050"/>
                </a:solidFill>
                <a:latin typeface="Times New Roman" pitchFamily="18" charset="0"/>
              </a:rPr>
            </a:br>
            <a:r>
              <a:rPr lang="ru-RU" altLang="ru-RU" sz="3200" dirty="0">
                <a:solidFill>
                  <a:srgbClr val="00B050"/>
                </a:solidFill>
                <a:latin typeface="Times New Roman" pitchFamily="18" charset="0"/>
              </a:rPr>
              <a:t>и профориентации</a:t>
            </a:r>
            <a: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  <a:t/>
            </a:r>
            <a:br>
              <a:rPr lang="ru-RU" altLang="ru-RU" sz="3200" i="1" dirty="0">
                <a:solidFill>
                  <a:srgbClr val="0033CC"/>
                </a:solidFill>
                <a:latin typeface="Times New Roman" pitchFamily="18" charset="0"/>
              </a:rPr>
            </a:br>
            <a:endParaRPr lang="ru-RU" altLang="ru-RU" sz="3200" b="1" i="1" dirty="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1971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F4CA-9F22-4DC9-A7D6-83FFD9078A47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078E8AF-6DD9-4E0A-A09D-599AA4B445CB}" type="slidenum">
              <a:rPr lang="ru-RU" altLang="ru-RU"/>
              <a:pPr lvl="1"/>
              <a:t>10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88950" y="387350"/>
            <a:ext cx="51974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Приведем без вывода теорему Кёнига: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50838" y="768350"/>
            <a:ext cx="85471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2889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kumimoji="0" lang="ru-RU" altLang="ru-RU"/>
              <a:t>Кинетическая энергия механической системы равна сумме кинетической энергии той же системы при ее движении относительно системы центра масс и кинетической энергии, которую имела бы система, двигаясь поступательно со скоростью ее центра масс.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2989263" y="2160588"/>
          <a:ext cx="2859087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Формула" r:id="rId9" imgW="1054080" imgH="419040" progId="Equation.3">
                  <p:embed/>
                </p:oleObj>
              </mc:Choice>
              <mc:Fallback>
                <p:oleObj name="Формула" r:id="rId9" imgW="10540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2160588"/>
                        <a:ext cx="2859087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58788" y="3662363"/>
            <a:ext cx="3065462" cy="615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Полная кинетическая энергия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 flipV="1">
            <a:off x="1995488" y="2955925"/>
            <a:ext cx="1022350" cy="6858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797300" y="3663950"/>
            <a:ext cx="1770063" cy="112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Кинет.эн. движения относит. центра масс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 flipV="1">
            <a:off x="4144963" y="3062288"/>
            <a:ext cx="503237" cy="58102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6005513" y="3511550"/>
            <a:ext cx="2865437" cy="871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Кинет. эн. поступат. движения центра масс</a:t>
            </a: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H="1" flipV="1">
            <a:off x="5622925" y="2987675"/>
            <a:ext cx="1828800" cy="50165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2867025" y="5021263"/>
            <a:ext cx="46640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Пример – колесо. Для него имеем:</a:t>
            </a:r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671513" y="5335588"/>
            <a:ext cx="1203325" cy="1006475"/>
          </a:xfrm>
          <a:custGeom>
            <a:avLst/>
            <a:gdLst>
              <a:gd name="G0" fmla="+- 3182 0 0"/>
              <a:gd name="G1" fmla="+- 21600 0 3182"/>
              <a:gd name="G2" fmla="+- 21600 0 318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182" y="10800"/>
                </a:moveTo>
                <a:cubicBezTo>
                  <a:pt x="3182" y="15007"/>
                  <a:pt x="6593" y="18418"/>
                  <a:pt x="10800" y="18418"/>
                </a:cubicBezTo>
                <a:cubicBezTo>
                  <a:pt x="15007" y="18418"/>
                  <a:pt x="18418" y="15007"/>
                  <a:pt x="18418" y="10800"/>
                </a:cubicBezTo>
                <a:cubicBezTo>
                  <a:pt x="18418" y="6593"/>
                  <a:pt x="15007" y="3182"/>
                  <a:pt x="10800" y="3182"/>
                </a:cubicBezTo>
                <a:cubicBezTo>
                  <a:pt x="6593" y="3182"/>
                  <a:pt x="3182" y="6593"/>
                  <a:pt x="3182" y="10800"/>
                </a:cubicBezTo>
                <a:close/>
              </a:path>
            </a:pathLst>
          </a:cu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303213" y="6370638"/>
            <a:ext cx="3521075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1279525" y="5867400"/>
            <a:ext cx="1417638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6032" name="AutoShape 16"/>
          <p:cNvSpPr>
            <a:spLocks noChangeArrowheads="1"/>
          </p:cNvSpPr>
          <p:nvPr/>
        </p:nvSpPr>
        <p:spPr bwMode="auto">
          <a:xfrm>
            <a:off x="484188" y="4968875"/>
            <a:ext cx="1644650" cy="1049338"/>
          </a:xfrm>
          <a:custGeom>
            <a:avLst/>
            <a:gdLst>
              <a:gd name="G0" fmla="+- -508318 0 0"/>
              <a:gd name="G1" fmla="+- -10147079 0 0"/>
              <a:gd name="G2" fmla="+- -508318 0 -10147079"/>
              <a:gd name="G3" fmla="+- 10800 0 0"/>
              <a:gd name="G4" fmla="+- 0 0 -5083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321 0 0"/>
              <a:gd name="G9" fmla="+- 0 0 -10147079"/>
              <a:gd name="G10" fmla="+- 9321 0 2700"/>
              <a:gd name="G11" fmla="cos G10 -508318"/>
              <a:gd name="G12" fmla="sin G10 -508318"/>
              <a:gd name="G13" fmla="cos 13500 -508318"/>
              <a:gd name="G14" fmla="sin 13500 -508318"/>
              <a:gd name="G15" fmla="+- G11 10800 0"/>
              <a:gd name="G16" fmla="+- G12 10800 0"/>
              <a:gd name="G17" fmla="+- G13 10800 0"/>
              <a:gd name="G18" fmla="+- G14 10800 0"/>
              <a:gd name="G19" fmla="*/ 9321 1 2"/>
              <a:gd name="G20" fmla="+- G19 5400 0"/>
              <a:gd name="G21" fmla="cos G20 -508318"/>
              <a:gd name="G22" fmla="sin G20 -508318"/>
              <a:gd name="G23" fmla="+- G21 10800 0"/>
              <a:gd name="G24" fmla="+- G12 G23 G22"/>
              <a:gd name="G25" fmla="+- G22 G23 G11"/>
              <a:gd name="G26" fmla="cos 10800 -508318"/>
              <a:gd name="G27" fmla="sin 10800 -508318"/>
              <a:gd name="G28" fmla="cos 9321 -508318"/>
              <a:gd name="G29" fmla="sin 9321 -5083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147079"/>
              <a:gd name="G36" fmla="sin G34 -10147079"/>
              <a:gd name="G37" fmla="+/ -10147079 -5083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321 G39"/>
              <a:gd name="G43" fmla="sin 932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434 w 21600"/>
              <a:gd name="T5" fmla="*/ 124 h 21600"/>
              <a:gd name="T6" fmla="*/ 1694 w 21600"/>
              <a:gd name="T7" fmla="*/ 6521 h 21600"/>
              <a:gd name="T8" fmla="*/ 12210 w 21600"/>
              <a:gd name="T9" fmla="*/ 1586 h 21600"/>
              <a:gd name="T10" fmla="*/ 24176 w 21600"/>
              <a:gd name="T11" fmla="*/ 8978 h 21600"/>
              <a:gd name="T12" fmla="*/ 21232 w 21600"/>
              <a:gd name="T13" fmla="*/ 12850 h 21600"/>
              <a:gd name="T14" fmla="*/ 17360 w 21600"/>
              <a:gd name="T15" fmla="*/ 990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035" y="9542"/>
                </a:moveTo>
                <a:cubicBezTo>
                  <a:pt x="19406" y="4922"/>
                  <a:pt x="15461" y="1479"/>
                  <a:pt x="10800" y="1479"/>
                </a:cubicBezTo>
                <a:cubicBezTo>
                  <a:pt x="7187" y="1478"/>
                  <a:pt x="3900" y="3566"/>
                  <a:pt x="2363" y="6836"/>
                </a:cubicBezTo>
                <a:lnTo>
                  <a:pt x="1025" y="6207"/>
                </a:lnTo>
                <a:cubicBezTo>
                  <a:pt x="2805" y="2418"/>
                  <a:pt x="6614" y="-1"/>
                  <a:pt x="10800" y="0"/>
                </a:cubicBezTo>
                <a:cubicBezTo>
                  <a:pt x="16201" y="0"/>
                  <a:pt x="20772" y="3990"/>
                  <a:pt x="21501" y="9342"/>
                </a:cubicBezTo>
                <a:lnTo>
                  <a:pt x="24176" y="8978"/>
                </a:lnTo>
                <a:lnTo>
                  <a:pt x="21232" y="12850"/>
                </a:lnTo>
                <a:lnTo>
                  <a:pt x="17360" y="9906"/>
                </a:lnTo>
                <a:lnTo>
                  <a:pt x="20035" y="9542"/>
                </a:lnTo>
                <a:close/>
              </a:path>
            </a:pathLst>
          </a:custGeom>
          <a:solidFill>
            <a:srgbClr val="C0C0C0">
              <a:alpha val="50000"/>
            </a:srgbClr>
          </a:solidFill>
          <a:ln w="127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86033" name="Object 17"/>
          <p:cNvGraphicFramePr>
            <a:graphicFrameLocks noChangeAspect="1"/>
          </p:cNvGraphicFramePr>
          <p:nvPr/>
        </p:nvGraphicFramePr>
        <p:xfrm>
          <a:off x="3819525" y="5524500"/>
          <a:ext cx="40640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5" name="Формула" r:id="rId11" imgW="1498320" imgH="241200" progId="Equation.3">
                  <p:embed/>
                </p:oleObj>
              </mc:Choice>
              <mc:Fallback>
                <p:oleObj name="Формула" r:id="rId11" imgW="149832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5524500"/>
                        <a:ext cx="4064000" cy="6556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3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" presetClass="entr" presetSubtype="3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autoUpdateAnimBg="0"/>
      <p:bldP spid="86021" grpId="0" animBg="1" autoUpdateAnimBg="0"/>
      <p:bldP spid="86022" grpId="0" animBg="1"/>
      <p:bldP spid="86023" grpId="0" animBg="1" autoUpdateAnimBg="0"/>
      <p:bldP spid="86024" grpId="0" animBg="1"/>
      <p:bldP spid="86025" grpId="0" animBg="1" autoUpdateAnimBg="0"/>
      <p:bldP spid="86026" grpId="0" animBg="1"/>
      <p:bldP spid="86027" grpId="0" autoUpdateAnimBg="0"/>
      <p:bldP spid="86028" grpId="0" animBg="1"/>
      <p:bldP spid="86029" grpId="0" animBg="1"/>
      <p:bldP spid="86030" grpId="0" animBg="1"/>
      <p:bldP spid="860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7E4D-B5B6-4799-B206-C7A340B07425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2F1A034-0EEA-4890-90B7-343FC98C43C7}" type="slidenum">
              <a:rPr lang="ru-RU" altLang="ru-RU"/>
              <a:pPr lvl="1"/>
              <a:t>11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08207" y="227013"/>
            <a:ext cx="8424399" cy="43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3200" dirty="0" smtClean="0">
                <a:latin typeface="Monotype Corsiva" pitchFamily="66" charset="0"/>
              </a:rPr>
              <a:t> </a:t>
            </a:r>
            <a:r>
              <a:rPr lang="ru-RU" altLang="ru-RU" sz="3200" u="sng" dirty="0">
                <a:latin typeface="Monotype Corsiva" pitchFamily="66" charset="0"/>
              </a:rPr>
              <a:t>Найдем кинетическую энергию вращающегося тела</a:t>
            </a:r>
            <a:endParaRPr lang="ru-RU" altLang="ru-RU" sz="3200" dirty="0">
              <a:latin typeface="Monotype Corsiva" pitchFamily="66" charset="0"/>
            </a:endParaRP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549275" y="1584325"/>
            <a:ext cx="2574925" cy="503238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1828800" y="930275"/>
            <a:ext cx="0" cy="89852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1828800" y="1844675"/>
            <a:ext cx="1279525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3001963" y="1784350"/>
            <a:ext cx="214312" cy="152400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 flipV="1">
            <a:off x="3124200" y="1463675"/>
            <a:ext cx="441325" cy="411163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3178175" y="1819275"/>
          <a:ext cx="6524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6" name="Формула" r:id="rId8" imgW="241200" imgH="177480" progId="Equation.3">
                  <p:embed/>
                </p:oleObj>
              </mc:Choice>
              <mc:Fallback>
                <p:oleObj name="Формула" r:id="rId8" imgW="24120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1819275"/>
                        <a:ext cx="652463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3101975" y="936625"/>
          <a:ext cx="4826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7" name="Формула" r:id="rId10" imgW="126720" imgH="177480" progId="Equation.3">
                  <p:embed/>
                </p:oleObj>
              </mc:Choice>
              <mc:Fallback>
                <p:oleObj name="Формула" r:id="rId10" imgW="1267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936625"/>
                        <a:ext cx="48260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257300" y="692150"/>
          <a:ext cx="5302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8" name="Формула" r:id="rId12" imgW="139680" imgH="177480" progId="Equation.3">
                  <p:embed/>
                </p:oleObj>
              </mc:Choice>
              <mc:Fallback>
                <p:oleObj name="Формула" r:id="rId12" imgW="1396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692150"/>
                        <a:ext cx="5302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2222500" y="936625"/>
            <a:ext cx="504825" cy="403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ru-RU" sz="2800">
                <a:latin typeface="Times New Roman" pitchFamily="18" charset="0"/>
              </a:rPr>
              <a:t>R</a:t>
            </a:r>
            <a:endParaRPr lang="ru-RU" altLang="ru-RU" sz="2800">
              <a:latin typeface="Times New Roman" pitchFamily="18" charset="0"/>
            </a:endParaRPr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>
            <a:off x="2378075" y="1341438"/>
            <a:ext cx="106363" cy="48736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3743325" y="909638"/>
          <a:ext cx="272097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9" name="Формула" r:id="rId14" imgW="1002960" imgH="419040" progId="Equation.3">
                  <p:embed/>
                </p:oleObj>
              </mc:Choice>
              <mc:Fallback>
                <p:oleObj name="Формула" r:id="rId14" imgW="100296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909638"/>
                        <a:ext cx="2720975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6450013" y="973138"/>
          <a:ext cx="20320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0" name="Формула" r:id="rId16" imgW="749160" imgH="393480" progId="Equation.3">
                  <p:embed/>
                </p:oleObj>
              </mc:Choice>
              <mc:Fallback>
                <p:oleObj name="Формула" r:id="rId16" imgW="74916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973138"/>
                        <a:ext cx="20320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5513388" y="2085975"/>
          <a:ext cx="16684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1" name="Формула" r:id="rId18" imgW="583920" imgH="215640" progId="Equation.3">
                  <p:embed/>
                </p:oleObj>
              </mc:Choice>
              <mc:Fallback>
                <p:oleObj name="Формула" r:id="rId18" imgW="58392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2085975"/>
                        <a:ext cx="1668462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6" name="Object 16"/>
          <p:cNvGraphicFramePr>
            <a:graphicFrameLocks noChangeAspect="1"/>
          </p:cNvGraphicFramePr>
          <p:nvPr/>
        </p:nvGraphicFramePr>
        <p:xfrm>
          <a:off x="230188" y="2557463"/>
          <a:ext cx="28575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2" name="Формула" r:id="rId20" imgW="1054080" imgH="393480" progId="Equation.3">
                  <p:embed/>
                </p:oleObj>
              </mc:Choice>
              <mc:Fallback>
                <p:oleObj name="Формула" r:id="rId20" imgW="10540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2557463"/>
                        <a:ext cx="28575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4008438" y="2216150"/>
            <a:ext cx="12398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Так как:</a:t>
            </a:r>
          </a:p>
        </p:txBody>
      </p:sp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3305175" y="2913063"/>
          <a:ext cx="5175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3" name="Формула" r:id="rId22" imgW="190440" imgH="152280" progId="Equation.3">
                  <p:embed/>
                </p:oleObj>
              </mc:Choice>
              <mc:Fallback>
                <p:oleObj name="Формула" r:id="rId22" imgW="190440" imgH="1522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2913063"/>
                        <a:ext cx="5175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9" name="Object 19"/>
          <p:cNvGraphicFramePr>
            <a:graphicFrameLocks noChangeAspect="1"/>
          </p:cNvGraphicFramePr>
          <p:nvPr/>
        </p:nvGraphicFramePr>
        <p:xfrm>
          <a:off x="3937000" y="2535238"/>
          <a:ext cx="330517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4" name="Формула" r:id="rId24" imgW="1218960" imgH="444240" progId="Equation.3">
                  <p:embed/>
                </p:oleObj>
              </mc:Choice>
              <mc:Fallback>
                <p:oleObj name="Формула" r:id="rId24" imgW="1218960" imgH="4442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2535238"/>
                        <a:ext cx="3305175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60" name="Object 20"/>
          <p:cNvGraphicFramePr>
            <a:graphicFrameLocks noChangeAspect="1"/>
          </p:cNvGraphicFramePr>
          <p:nvPr/>
        </p:nvGraphicFramePr>
        <p:xfrm>
          <a:off x="7248525" y="2508250"/>
          <a:ext cx="11017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5" name="Формула" r:id="rId26" imgW="406080" imgH="419040" progId="Equation.3">
                  <p:embed/>
                </p:oleObj>
              </mc:Choice>
              <mc:Fallback>
                <p:oleObj name="Формула" r:id="rId26" imgW="40608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2508250"/>
                        <a:ext cx="1101725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61" name="Object 21"/>
          <p:cNvGraphicFramePr>
            <a:graphicFrameLocks noChangeAspect="1"/>
          </p:cNvGraphicFramePr>
          <p:nvPr/>
        </p:nvGraphicFramePr>
        <p:xfrm>
          <a:off x="417513" y="3605213"/>
          <a:ext cx="19621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6" name="Формула" r:id="rId28" imgW="723600" imgH="419040" progId="Equation.3">
                  <p:embed/>
                </p:oleObj>
              </mc:Choice>
              <mc:Fallback>
                <p:oleObj name="Формула" r:id="rId28" imgW="723600" imgH="419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605213"/>
                        <a:ext cx="1962150" cy="11398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2438400" y="3756025"/>
            <a:ext cx="60150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>
                <a:latin typeface="Times New Roman" pitchFamily="18" charset="0"/>
              </a:rPr>
              <a:t>- кинетическая энергия для вращающегося тела при неподвижной оси.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412750" y="4837113"/>
            <a:ext cx="54657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По т. Кёнига при движении и вращении:</a:t>
            </a:r>
          </a:p>
        </p:txBody>
      </p:sp>
      <p:graphicFrame>
        <p:nvGraphicFramePr>
          <p:cNvPr id="87064" name="Object 24"/>
          <p:cNvGraphicFramePr>
            <a:graphicFrameLocks noChangeAspect="1"/>
          </p:cNvGraphicFramePr>
          <p:nvPr/>
        </p:nvGraphicFramePr>
        <p:xfrm>
          <a:off x="517525" y="5235575"/>
          <a:ext cx="364966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7" name="Формула" r:id="rId30" imgW="1346040" imgH="431640" progId="Equation.3">
                  <p:embed/>
                </p:oleObj>
              </mc:Choice>
              <mc:Fallback>
                <p:oleObj name="Формула" r:id="rId30" imgW="134604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235575"/>
                        <a:ext cx="3649663" cy="1174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4154488" y="5387975"/>
            <a:ext cx="480695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Полная кинетическая энергия вращающегося и двигающегося тела (колесо, катящееся по дороге).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75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75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75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75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75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75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animBg="1"/>
      <p:bldP spid="87044" grpId="0" animBg="1"/>
      <p:bldP spid="87045" grpId="0" animBg="1"/>
      <p:bldP spid="87046" grpId="0" animBg="1"/>
      <p:bldP spid="87047" grpId="0" animBg="1"/>
      <p:bldP spid="87051" grpId="0" animBg="1" autoUpdateAnimBg="0"/>
      <p:bldP spid="87052" grpId="0" animBg="1"/>
      <p:bldP spid="87057" grpId="0" autoUpdateAnimBg="0"/>
      <p:bldP spid="87062" grpId="0" autoUpdateAnimBg="0"/>
      <p:bldP spid="87063" grpId="0" autoUpdateAnimBg="0"/>
      <p:bldP spid="8706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56078"/>
                <a:invGamma/>
              </a:schemeClr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018C-F930-4254-B726-9DBBF7117CFD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F20C15D-9A12-4840-B1D9-7E54DB87D36C}" type="slidenum">
              <a:rPr lang="ru-RU" altLang="ru-RU"/>
              <a:pPr lvl="1"/>
              <a:t>12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12750" y="257175"/>
            <a:ext cx="83470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3200">
                <a:latin typeface="Monotype Corsiva" pitchFamily="66" charset="0"/>
              </a:rPr>
              <a:t>Найдем еще одно выражение для кинетической энергии вращающегося тела при неподвижной оси</a:t>
            </a:r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1138238" y="1125538"/>
          <a:ext cx="32718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1" name="Формула" r:id="rId7" imgW="1206360" imgH="393480" progId="Equation.3">
                  <p:embed/>
                </p:oleObj>
              </mc:Choice>
              <mc:Fallback>
                <p:oleObj name="Формула" r:id="rId7" imgW="12063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1125538"/>
                        <a:ext cx="327183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4352925" y="1125538"/>
          <a:ext cx="299561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2" name="Формула" r:id="rId9" imgW="1104840" imgH="393480" progId="Equation.3">
                  <p:embed/>
                </p:oleObj>
              </mc:Choice>
              <mc:Fallback>
                <p:oleObj name="Формула" r:id="rId9" imgW="11048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1125538"/>
                        <a:ext cx="299561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3011488" y="2057400"/>
          <a:ext cx="26511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3" name="Формула" r:id="rId11" imgW="977760" imgH="393480" progId="Equation.3">
                  <p:embed/>
                </p:oleObj>
              </mc:Choice>
              <mc:Fallback>
                <p:oleObj name="Формула" r:id="rId11" imgW="977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2057400"/>
                        <a:ext cx="26511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1166813" y="3117850"/>
          <a:ext cx="327183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4" name="Формула" r:id="rId13" imgW="1206360" imgH="444240" progId="Equation.3">
                  <p:embed/>
                </p:oleObj>
              </mc:Choice>
              <mc:Fallback>
                <p:oleObj name="Формула" r:id="rId13" imgW="12063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3117850"/>
                        <a:ext cx="3271837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374650" y="3435350"/>
          <a:ext cx="8953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5" name="Формула" r:id="rId15" imgW="330120" imgH="228600" progId="Equation.3">
                  <p:embed/>
                </p:oleObj>
              </mc:Choice>
              <mc:Fallback>
                <p:oleObj name="Формула" r:id="rId15" imgW="3301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435350"/>
                        <a:ext cx="89535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4351338" y="3101975"/>
          <a:ext cx="3271837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6" name="Формула" r:id="rId17" imgW="1206360" imgH="444240" progId="Equation.3">
                  <p:embed/>
                </p:oleObj>
              </mc:Choice>
              <mc:Fallback>
                <p:oleObj name="Формула" r:id="rId17" imgW="120636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3101975"/>
                        <a:ext cx="3271837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7580313" y="3094038"/>
          <a:ext cx="11715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7" name="Формула" r:id="rId19" imgW="431640" imgH="393480" progId="Equation.3">
                  <p:embed/>
                </p:oleObj>
              </mc:Choice>
              <mc:Fallback>
                <p:oleObj name="Формула" r:id="rId19" imgW="4316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313" y="3094038"/>
                        <a:ext cx="117157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444500" y="4572000"/>
          <a:ext cx="20335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8" name="Формула" r:id="rId21" imgW="749160" imgH="393480" progId="Equation.3">
                  <p:embed/>
                </p:oleObj>
              </mc:Choice>
              <mc:Fallback>
                <p:oleObj name="Формула" r:id="rId21" imgW="7491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572000"/>
                        <a:ext cx="2033588" cy="10699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3405188" y="4541838"/>
          <a:ext cx="22050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49" name="Формула" r:id="rId23" imgW="812520" imgH="393480" progId="Equation.3">
                  <p:embed/>
                </p:oleObj>
              </mc:Choice>
              <mc:Fallback>
                <p:oleObj name="Формула" r:id="rId23" imgW="81252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541838"/>
                        <a:ext cx="2205037" cy="10699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7" name="Object 13"/>
          <p:cNvGraphicFramePr>
            <a:graphicFrameLocks noChangeAspect="1"/>
          </p:cNvGraphicFramePr>
          <p:nvPr/>
        </p:nvGraphicFramePr>
        <p:xfrm>
          <a:off x="2693988" y="4924425"/>
          <a:ext cx="5524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50" name="Формула" r:id="rId25" imgW="203040" imgH="152280" progId="Equation.3">
                  <p:embed/>
                </p:oleObj>
              </mc:Choice>
              <mc:Fallback>
                <p:oleObj name="Формула" r:id="rId25" imgW="203040" imgH="1522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4924425"/>
                        <a:ext cx="5524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5834063" y="4848225"/>
          <a:ext cx="5175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51" name="Формула" r:id="rId27" imgW="190440" imgH="152280" progId="Equation.3">
                  <p:embed/>
                </p:oleObj>
              </mc:Choice>
              <mc:Fallback>
                <p:oleObj name="Формула" r:id="rId27" imgW="190440" imgH="1522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4848225"/>
                        <a:ext cx="51752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6673850" y="4737100"/>
          <a:ext cx="1550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52" name="Формула" r:id="rId29" imgW="571320" imgH="215640" progId="Equation.3">
                  <p:embed/>
                </p:oleObj>
              </mc:Choice>
              <mc:Fallback>
                <p:oleObj name="Формула" r:id="rId29" imgW="57132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0" y="4737100"/>
                        <a:ext cx="1550988" cy="5873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212725" y="4389438"/>
            <a:ext cx="8351838" cy="1493837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00FF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A7A0-FF3C-4A95-8D7F-1C21E030778D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115AB1D-DECC-4950-A364-6D2BA744ED13}" type="slidenum">
              <a:rPr lang="ru-RU" altLang="ru-RU"/>
              <a:pPr lvl="1"/>
              <a:t>13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150984" y="319088"/>
            <a:ext cx="4030568" cy="43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3200" dirty="0" smtClean="0">
                <a:latin typeface="Monotype Corsiva" pitchFamily="66" charset="0"/>
              </a:rPr>
              <a:t> </a:t>
            </a:r>
            <a:r>
              <a:rPr lang="ru-RU" altLang="ru-RU" sz="3200" u="sng" dirty="0">
                <a:latin typeface="Monotype Corsiva" pitchFamily="66" charset="0"/>
              </a:rPr>
              <a:t>Потенциальная энергия</a:t>
            </a:r>
            <a:endParaRPr lang="ru-RU" altLang="ru-RU" sz="3200" dirty="0">
              <a:latin typeface="Monotype Corsiva" pitchFamily="66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88950" y="768350"/>
            <a:ext cx="82931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2889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kumimoji="0" lang="ru-RU" altLang="ru-RU"/>
              <a:t>Механическая энергия системы тел, определяемая их взаимным расположением, называется </a:t>
            </a:r>
            <a:r>
              <a:rPr kumimoji="0" lang="ru-RU" altLang="ru-RU" u="sng"/>
              <a:t>потенциальной энергией.</a:t>
            </a:r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1114425" y="1717675"/>
          <a:ext cx="255111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9" name="Формула" r:id="rId9" imgW="939600" imgH="241200" progId="Equation.3">
                  <p:embed/>
                </p:oleObj>
              </mc:Choice>
              <mc:Fallback>
                <p:oleObj name="Формула" r:id="rId9" imgW="9396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717675"/>
                        <a:ext cx="2551113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4668838" y="1720850"/>
          <a:ext cx="275748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0" name="Формула" r:id="rId11" imgW="1015920" imgH="228600" progId="Equation.3">
                  <p:embed/>
                </p:oleObj>
              </mc:Choice>
              <mc:Fallback>
                <p:oleObj name="Формула" r:id="rId11" imgW="10159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1720850"/>
                        <a:ext cx="275748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1123950" y="2432050"/>
          <a:ext cx="23796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1" name="Формула" r:id="rId13" imgW="876240" imgH="253800" progId="Equation.3">
                  <p:embed/>
                </p:oleObj>
              </mc:Choice>
              <mc:Fallback>
                <p:oleObj name="Формула" r:id="rId13" imgW="87624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432050"/>
                        <a:ext cx="237966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3730625" y="2592388"/>
          <a:ext cx="5175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2" name="Формула" r:id="rId15" imgW="190440" imgH="152280" progId="Equation.3">
                  <p:embed/>
                </p:oleObj>
              </mc:Choice>
              <mc:Fallback>
                <p:oleObj name="Формула" r:id="rId15" imgW="19044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2592388"/>
                        <a:ext cx="5175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3760788" y="1814513"/>
          <a:ext cx="5175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3" name="Формула" r:id="rId17" imgW="190440" imgH="152280" progId="Equation.3">
                  <p:embed/>
                </p:oleObj>
              </mc:Choice>
              <mc:Fallback>
                <p:oleObj name="Формула" r:id="rId17" imgW="190440" imgH="152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1814513"/>
                        <a:ext cx="5175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4530725" y="2378075"/>
          <a:ext cx="35179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4" name="Формула" r:id="rId18" imgW="1295280" imgH="304560" progId="Equation.3">
                  <p:embed/>
                </p:oleObj>
              </mc:Choice>
              <mc:Fallback>
                <p:oleObj name="Формула" r:id="rId18" imgW="129528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2378075"/>
                        <a:ext cx="35179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66713" y="3375025"/>
            <a:ext cx="8401050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2889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kumimoji="0" lang="ru-RU" altLang="ru-RU"/>
              <a:t>Потенциальная энергия определяется с точностью до константы, однако нас это не сильно волнует, так как в выражения потенциальная энергия чаще всего входит в виде разности или производной. </a:t>
            </a:r>
          </a:p>
          <a:p>
            <a:pPr algn="just">
              <a:spcBef>
                <a:spcPct val="20000"/>
              </a:spcBef>
            </a:pPr>
            <a:r>
              <a:rPr kumimoji="0" lang="ru-RU" altLang="ru-RU"/>
              <a:t>Поэтому потенциальную энергию в каком-то месте можно принимать равной нулю.</a:t>
            </a:r>
          </a:p>
        </p:txBody>
      </p:sp>
      <p:graphicFrame>
        <p:nvGraphicFramePr>
          <p:cNvPr id="89099" name="Object 11"/>
          <p:cNvGraphicFramePr>
            <a:graphicFrameLocks noChangeAspect="1"/>
          </p:cNvGraphicFramePr>
          <p:nvPr/>
        </p:nvGraphicFramePr>
        <p:xfrm>
          <a:off x="463550" y="5384800"/>
          <a:ext cx="8969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5" name="Формула" r:id="rId20" imgW="330120" imgH="177480" progId="Equation.3">
                  <p:embed/>
                </p:oleObj>
              </mc:Choice>
              <mc:Fallback>
                <p:oleObj name="Формула" r:id="rId20" imgW="3301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384800"/>
                        <a:ext cx="8969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1" name="Object 13"/>
          <p:cNvGraphicFramePr>
            <a:graphicFrameLocks noChangeAspect="1"/>
          </p:cNvGraphicFramePr>
          <p:nvPr/>
        </p:nvGraphicFramePr>
        <p:xfrm>
          <a:off x="1331913" y="5267325"/>
          <a:ext cx="27590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6" name="Формула" r:id="rId22" imgW="1015920" imgH="253800" progId="Equation.3">
                  <p:embed/>
                </p:oleObj>
              </mc:Choice>
              <mc:Fallback>
                <p:oleObj name="Формула" r:id="rId22" imgW="101592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267325"/>
                        <a:ext cx="27590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2" name="Object 14"/>
          <p:cNvGraphicFramePr>
            <a:graphicFrameLocks noChangeAspect="1"/>
          </p:cNvGraphicFramePr>
          <p:nvPr/>
        </p:nvGraphicFramePr>
        <p:xfrm>
          <a:off x="3995738" y="5003800"/>
          <a:ext cx="4960937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7" name="Формула" r:id="rId24" imgW="1828800" imgH="457200" progId="Equation.3">
                  <p:embed/>
                </p:oleObj>
              </mc:Choice>
              <mc:Fallback>
                <p:oleObj name="Формула" r:id="rId24" imgW="18288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003800"/>
                        <a:ext cx="4960937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719513" y="6254750"/>
            <a:ext cx="7445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или: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autoUpdateAnimBg="0"/>
      <p:bldP spid="89098" grpId="0" autoUpdateAnimBg="0"/>
      <p:bldP spid="8910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00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B67E-B8F8-40EE-AD33-CD12A507205E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A8425CA-F6F1-41C0-A8ED-65DE4B578957}" type="slidenum">
              <a:rPr lang="ru-RU" altLang="ru-RU"/>
              <a:pPr lvl="1"/>
              <a:t>14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392113" y="339725"/>
          <a:ext cx="50990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2" name="Формула" r:id="rId6" imgW="1879560" imgH="457200" progId="Equation.3">
                  <p:embed/>
                </p:oleObj>
              </mc:Choice>
              <mc:Fallback>
                <p:oleObj name="Формула" r:id="rId6" imgW="18795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39725"/>
                        <a:ext cx="50990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5548313" y="722313"/>
            <a:ext cx="28003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- Градиент функции</a:t>
            </a: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8343900" y="590550"/>
          <a:ext cx="5857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3" name="Формула" r:id="rId8" imgW="215640" imgH="228600" progId="Equation.3">
                  <p:embed/>
                </p:oleObj>
              </mc:Choice>
              <mc:Fallback>
                <p:oleObj name="Формула" r:id="rId8" imgW="2156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0" y="590550"/>
                        <a:ext cx="5857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50850" y="1835150"/>
          <a:ext cx="27559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4" name="Формула" r:id="rId10" imgW="1015920" imgH="253800" progId="Equation.3">
                  <p:embed/>
                </p:oleObj>
              </mc:Choice>
              <mc:Fallback>
                <p:oleObj name="Формула" r:id="rId10" imgW="10159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835150"/>
                        <a:ext cx="27559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232150" y="2063750"/>
            <a:ext cx="30702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Либо, что тоже самое:</a:t>
            </a:r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6365875" y="1849438"/>
          <a:ext cx="21701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5" name="Формула" r:id="rId12" imgW="799920" imgH="253800" progId="Equation.3">
                  <p:embed/>
                </p:oleObj>
              </mc:Choice>
              <mc:Fallback>
                <p:oleObj name="Формула" r:id="rId12" imgW="79992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1849438"/>
                        <a:ext cx="217011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1" name="Object 9"/>
          <p:cNvGraphicFramePr>
            <a:graphicFrameLocks noChangeAspect="1"/>
          </p:cNvGraphicFramePr>
          <p:nvPr/>
        </p:nvGraphicFramePr>
        <p:xfrm>
          <a:off x="528638" y="2570163"/>
          <a:ext cx="37893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6" name="Формула" r:id="rId14" imgW="1396800" imgH="419040" progId="Equation.3">
                  <p:embed/>
                </p:oleObj>
              </mc:Choice>
              <mc:Fallback>
                <p:oleObj name="Формула" r:id="rId14" imgW="13968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570163"/>
                        <a:ext cx="3789362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391025" y="2992438"/>
            <a:ext cx="23526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- оператор набла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488950" y="5645150"/>
            <a:ext cx="84296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>
                <a:latin typeface="Times New Roman" pitchFamily="18" charset="0"/>
              </a:rPr>
              <a:t>Далее, для выяснения вида потенциальной энергии в каждом конкретном случае рассмотрим примеры: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12750" y="3603625"/>
            <a:ext cx="848042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b="1" u="sng">
                <a:latin typeface="Times New Roman" pitchFamily="18" charset="0"/>
              </a:rPr>
              <a:t>Консервативной (потенциальной)</a:t>
            </a:r>
            <a:r>
              <a:rPr lang="ru-RU" altLang="ru-RU">
                <a:latin typeface="Times New Roman" pitchFamily="18" charset="0"/>
              </a:rPr>
              <a:t> называют силу, работа которой определяется </a:t>
            </a:r>
            <a:r>
              <a:rPr lang="ru-RU" altLang="ru-RU" u="sng">
                <a:latin typeface="Times New Roman" pitchFamily="18" charset="0"/>
              </a:rPr>
              <a:t>только</a:t>
            </a:r>
            <a:r>
              <a:rPr lang="ru-RU" altLang="ru-RU">
                <a:latin typeface="Times New Roman" pitchFamily="18" charset="0"/>
              </a:rPr>
              <a:t> начальными и конечными положениями тела и </a:t>
            </a:r>
            <a:r>
              <a:rPr lang="ru-RU" altLang="ru-RU" u="sng">
                <a:latin typeface="Times New Roman" pitchFamily="18" charset="0"/>
              </a:rPr>
              <a:t>не зависит</a:t>
            </a:r>
            <a:r>
              <a:rPr lang="ru-RU" altLang="ru-RU">
                <a:latin typeface="Times New Roman" pitchFamily="18" charset="0"/>
              </a:rPr>
              <a:t> от формы пути. </a:t>
            </a:r>
            <a:r>
              <a:rPr lang="ru-RU" altLang="ru-RU" b="1">
                <a:latin typeface="Times New Roman" pitchFamily="18" charset="0"/>
              </a:rPr>
              <a:t>Консервативными</a:t>
            </a:r>
            <a:r>
              <a:rPr lang="ru-RU" altLang="ru-RU">
                <a:latin typeface="Times New Roman" pitchFamily="18" charset="0"/>
              </a:rPr>
              <a:t> силами являются силы тяготения, упругости, и т. д. Все </a:t>
            </a:r>
            <a:r>
              <a:rPr lang="ru-RU" altLang="ru-RU" u="sng">
                <a:latin typeface="Times New Roman" pitchFamily="18" charset="0"/>
              </a:rPr>
              <a:t>центральные</a:t>
            </a:r>
            <a:r>
              <a:rPr lang="ru-RU" altLang="ru-RU">
                <a:latin typeface="Times New Roman" pitchFamily="18" charset="0"/>
              </a:rPr>
              <a:t> силы </a:t>
            </a:r>
            <a:r>
              <a:rPr lang="ru-RU" altLang="ru-RU" u="sng">
                <a:latin typeface="Times New Roman" pitchFamily="18" charset="0"/>
              </a:rPr>
              <a:t>консервативны</a:t>
            </a:r>
            <a:r>
              <a:rPr lang="ru-RU" altLang="ru-RU">
                <a:latin typeface="Times New Roman" pitchFamily="18" charset="0"/>
              </a:rPr>
              <a:t>. Пример неконсервативных сил являются силы трения.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8" grpId="0" autoUpdateAnimBg="0"/>
      <p:bldP spid="90122" grpId="0" autoUpdateAnimBg="0"/>
      <p:bldP spid="90123" grpId="0" autoUpdateAnimBg="0"/>
      <p:bldP spid="901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00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304B7-68CB-4D3E-B01D-85DF19653E4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7E3A4D6-9756-4358-9A2A-61912D72A5CF}" type="slidenum">
              <a:rPr lang="ru-RU" altLang="ru-RU"/>
              <a:pPr lvl="1"/>
              <a:t>15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65150" y="463550"/>
            <a:ext cx="83343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3000">
                <a:latin typeface="Monotype Corsiva" pitchFamily="66" charset="0"/>
              </a:rPr>
              <a:t>Пример №1: Потенциальная энергия материальной точки в однородном поле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34963" y="1316038"/>
            <a:ext cx="8610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 b="1" u="sng">
                <a:latin typeface="Times New Roman" pitchFamily="18" charset="0"/>
              </a:rPr>
              <a:t>Опр.</a:t>
            </a:r>
            <a:r>
              <a:rPr lang="ru-RU" altLang="ru-RU">
                <a:latin typeface="Times New Roman" pitchFamily="18" charset="0"/>
              </a:rPr>
              <a:t> Поле называется </a:t>
            </a:r>
            <a:r>
              <a:rPr lang="ru-RU" altLang="ru-RU" u="sng">
                <a:latin typeface="Times New Roman" pitchFamily="18" charset="0"/>
              </a:rPr>
              <a:t>однородным</a:t>
            </a:r>
            <a:r>
              <a:rPr lang="ru-RU" altLang="ru-RU">
                <a:latin typeface="Times New Roman" pitchFamily="18" charset="0"/>
              </a:rPr>
              <a:t>, если сила </a:t>
            </a:r>
            <a:r>
              <a:rPr lang="en-US" altLang="ru-RU">
                <a:latin typeface="Times New Roman" pitchFamily="18" charset="0"/>
              </a:rPr>
              <a:t>F</a:t>
            </a:r>
            <a:r>
              <a:rPr lang="ru-RU" altLang="ru-RU">
                <a:latin typeface="Times New Roman" pitchFamily="18" charset="0"/>
              </a:rPr>
              <a:t>, действующая на материальную точку со стороны поля, </a:t>
            </a:r>
            <a:r>
              <a:rPr lang="ru-RU" altLang="ru-RU" u="sng">
                <a:latin typeface="Times New Roman" pitchFamily="18" charset="0"/>
              </a:rPr>
              <a:t>одинакова</a:t>
            </a:r>
            <a:r>
              <a:rPr lang="ru-RU" altLang="ru-RU">
                <a:latin typeface="Times New Roman" pitchFamily="18" charset="0"/>
              </a:rPr>
              <a:t> во всех точках этого поля. Однородное поле – </a:t>
            </a:r>
            <a:r>
              <a:rPr lang="ru-RU" altLang="ru-RU" u="sng">
                <a:latin typeface="Times New Roman" pitchFamily="18" charset="0"/>
              </a:rPr>
              <a:t>потенциально</a:t>
            </a:r>
            <a:r>
              <a:rPr lang="ru-RU" altLang="ru-RU">
                <a:latin typeface="Times New Roman" pitchFamily="18" charset="0"/>
              </a:rPr>
              <a:t> (работа не зависит от траектории).</a:t>
            </a:r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471488" y="2693988"/>
          <a:ext cx="23463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9" name="Формула" r:id="rId9" imgW="863280" imgH="241200" progId="Equation.3">
                  <p:embed/>
                </p:oleObj>
              </mc:Choice>
              <mc:Fallback>
                <p:oleObj name="Формула" r:id="rId9" imgW="8632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2693988"/>
                        <a:ext cx="234632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057525" y="2724150"/>
          <a:ext cx="34464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0" name="Формула" r:id="rId11" imgW="1269720" imgH="228600" progId="Equation.3">
                  <p:embed/>
                </p:oleObj>
              </mc:Choice>
              <mc:Fallback>
                <p:oleObj name="Формула" r:id="rId11" imgW="12697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2724150"/>
                        <a:ext cx="34464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6524625" y="2705100"/>
            <a:ext cx="24066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Проинтегрируем это выражение:</a:t>
            </a:r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433388" y="3217863"/>
          <a:ext cx="58928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1" name="Формула" r:id="rId13" imgW="2171520" imgH="482400" progId="Equation.3">
                  <p:embed/>
                </p:oleObj>
              </mc:Choice>
              <mc:Fallback>
                <p:oleObj name="Формула" r:id="rId13" imgW="217152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217863"/>
                        <a:ext cx="589280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355600" y="4413250"/>
          <a:ext cx="41005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2" name="Формула" r:id="rId15" imgW="1511280" imgH="228600" progId="Equation.3">
                  <p:embed/>
                </p:oleObj>
              </mc:Choice>
              <mc:Fallback>
                <p:oleObj name="Формула" r:id="rId15" imgW="151128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413250"/>
                        <a:ext cx="410051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462713" y="3694113"/>
            <a:ext cx="156051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Получаем: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541838" y="4518025"/>
            <a:ext cx="13239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Примем:</a:t>
            </a:r>
          </a:p>
        </p:txBody>
      </p:sp>
      <p:graphicFrame>
        <p:nvGraphicFramePr>
          <p:cNvPr id="91147" name="Object 11"/>
          <p:cNvGraphicFramePr>
            <a:graphicFrameLocks noChangeAspect="1"/>
          </p:cNvGraphicFramePr>
          <p:nvPr/>
        </p:nvGraphicFramePr>
        <p:xfrm>
          <a:off x="6013450" y="4237038"/>
          <a:ext cx="16525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3" name="Формула" r:id="rId17" imgW="609480" imgH="190440" progId="Equation.3">
                  <p:embed/>
                </p:oleObj>
              </mc:Choice>
              <mc:Fallback>
                <p:oleObj name="Формула" r:id="rId17" imgW="609480" imgH="1904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450" y="4237038"/>
                        <a:ext cx="16525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2"/>
          <p:cNvGraphicFramePr>
            <a:graphicFrameLocks noChangeAspect="1"/>
          </p:cNvGraphicFramePr>
          <p:nvPr/>
        </p:nvGraphicFramePr>
        <p:xfrm>
          <a:off x="5961063" y="4629150"/>
          <a:ext cx="17573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4" name="Формула" r:id="rId19" imgW="647640" imgH="228600" progId="Equation.3">
                  <p:embed/>
                </p:oleObj>
              </mc:Choice>
              <mc:Fallback>
                <p:oleObj name="Формула" r:id="rId19" imgW="64764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4629150"/>
                        <a:ext cx="175736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9" name="Object 13"/>
          <p:cNvGraphicFramePr>
            <a:graphicFrameLocks noChangeAspect="1"/>
          </p:cNvGraphicFramePr>
          <p:nvPr/>
        </p:nvGraphicFramePr>
        <p:xfrm>
          <a:off x="6280150" y="5153025"/>
          <a:ext cx="9985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5" name="Формула" r:id="rId21" imgW="368280" imgH="177480" progId="Equation.3">
                  <p:embed/>
                </p:oleObj>
              </mc:Choice>
              <mc:Fallback>
                <p:oleObj name="Формула" r:id="rId21" imgW="36828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5153025"/>
                        <a:ext cx="9985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5883275" y="4098925"/>
            <a:ext cx="1951038" cy="1600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7939088" y="4730750"/>
            <a:ext cx="10191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Тогда:</a:t>
            </a:r>
          </a:p>
        </p:txBody>
      </p:sp>
      <p:graphicFrame>
        <p:nvGraphicFramePr>
          <p:cNvPr id="91152" name="Object 16"/>
          <p:cNvGraphicFramePr>
            <a:graphicFrameLocks noChangeAspect="1"/>
          </p:cNvGraphicFramePr>
          <p:nvPr/>
        </p:nvGraphicFramePr>
        <p:xfrm>
          <a:off x="427038" y="5164138"/>
          <a:ext cx="44783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6" name="Формула" r:id="rId23" imgW="1650960" imgH="228600" progId="Equation.3">
                  <p:embed/>
                </p:oleObj>
              </mc:Choice>
              <mc:Fallback>
                <p:oleObj name="Формула" r:id="rId23" imgW="165096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5164138"/>
                        <a:ext cx="44783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3" name="Object 17"/>
          <p:cNvGraphicFramePr>
            <a:graphicFrameLocks noChangeAspect="1"/>
          </p:cNvGraphicFramePr>
          <p:nvPr/>
        </p:nvGraphicFramePr>
        <p:xfrm>
          <a:off x="4318000" y="6000750"/>
          <a:ext cx="23082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7" name="Формула" r:id="rId25" imgW="850680" imgH="228600" progId="Equation.3">
                  <p:embed/>
                </p:oleObj>
              </mc:Choice>
              <mc:Fallback>
                <p:oleObj name="Формула" r:id="rId25" imgW="85068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6000750"/>
                        <a:ext cx="2308225" cy="6207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autoUpdateAnimBg="0"/>
      <p:bldP spid="91142" grpId="0" autoUpdateAnimBg="0"/>
      <p:bldP spid="91145" grpId="0" autoUpdateAnimBg="0"/>
      <p:bldP spid="91146" grpId="0" autoUpdateAnimBg="0"/>
      <p:bldP spid="91150" grpId="0" animBg="1"/>
      <p:bldP spid="9115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6915-CCF9-408B-955B-D7B73F847FBF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9C42B93-AF8A-4E44-8AA4-37C4911D4680}" type="slidenum">
              <a:rPr lang="ru-RU" altLang="ru-RU"/>
              <a:pPr lvl="1"/>
              <a:t>16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79438" y="401638"/>
            <a:ext cx="7312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3000">
                <a:latin typeface="Monotype Corsiva" pitchFamily="66" charset="0"/>
              </a:rPr>
              <a:t>Пример №2: Потенциальная энергия упруго деформированного тела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79438" y="1500188"/>
            <a:ext cx="73215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Закон Гука для упруго деформированного тела гласит: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3148013" y="2011363"/>
          <a:ext cx="189706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7" name="Формула" r:id="rId9" imgW="698400" imgH="215640" progId="Equation.3">
                  <p:embed/>
                </p:oleObj>
              </mc:Choice>
              <mc:Fallback>
                <p:oleObj name="Формула" r:id="rId9" imgW="698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2011363"/>
                        <a:ext cx="189706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746750" y="2170113"/>
            <a:ext cx="9667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тогда: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566738" y="2968625"/>
          <a:ext cx="227488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8" name="Формула" r:id="rId11" imgW="838080" imgH="228600" progId="Equation.3">
                  <p:embed/>
                </p:oleObj>
              </mc:Choice>
              <mc:Fallback>
                <p:oleObj name="Формула" r:id="rId11" imgW="8380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968625"/>
                        <a:ext cx="227488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376738" y="3036888"/>
          <a:ext cx="1138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9" name="Формула" r:id="rId13" imgW="419040" imgH="177480" progId="Equation.3">
                  <p:embed/>
                </p:oleObj>
              </mc:Choice>
              <mc:Fallback>
                <p:oleObj name="Формула" r:id="rId13" imgW="41904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3036888"/>
                        <a:ext cx="11382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2797175" y="2970213"/>
          <a:ext cx="16192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0" name="Формула" r:id="rId15" imgW="596880" imgH="215640" progId="Equation.3">
                  <p:embed/>
                </p:oleObj>
              </mc:Choice>
              <mc:Fallback>
                <p:oleObj name="Формула" r:id="rId15" imgW="5968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2970213"/>
                        <a:ext cx="16192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788988" y="4162425"/>
          <a:ext cx="39624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1" name="Формула" r:id="rId17" imgW="1460160" imgH="482400" progId="Equation.3">
                  <p:embed/>
                </p:oleObj>
              </mc:Choice>
              <mc:Fallback>
                <p:oleObj name="Формула" r:id="rId17" imgW="146016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4162425"/>
                        <a:ext cx="396240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0"/>
          <p:cNvGraphicFramePr>
            <a:graphicFrameLocks noChangeAspect="1"/>
          </p:cNvGraphicFramePr>
          <p:nvPr/>
        </p:nvGraphicFramePr>
        <p:xfrm>
          <a:off x="5070475" y="4633913"/>
          <a:ext cx="5175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2" name="Формула" r:id="rId19" imgW="190440" imgH="152280" progId="Equation.3">
                  <p:embed/>
                </p:oleObj>
              </mc:Choice>
              <mc:Fallback>
                <p:oleObj name="Формула" r:id="rId19" imgW="19044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4633913"/>
                        <a:ext cx="5175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1"/>
          <p:cNvGraphicFramePr>
            <a:graphicFrameLocks noChangeAspect="1"/>
          </p:cNvGraphicFramePr>
          <p:nvPr/>
        </p:nvGraphicFramePr>
        <p:xfrm>
          <a:off x="5737225" y="4217988"/>
          <a:ext cx="2446338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3" name="Формула" r:id="rId21" imgW="901440" imgH="419040" progId="Equation.3">
                  <p:embed/>
                </p:oleObj>
              </mc:Choice>
              <mc:Fallback>
                <p:oleObj name="Формула" r:id="rId21" imgW="90144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17988"/>
                        <a:ext cx="2446338" cy="113823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  <p:bldP spid="92163" grpId="0" autoUpdateAnimBg="0"/>
      <p:bldP spid="9216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6ABE-EDF6-48DD-910A-C9B6391E95AB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16F2CE8-5C41-4E20-800D-4DC40A19FB7A}" type="slidenum">
              <a:rPr lang="ru-RU" altLang="ru-RU"/>
              <a:pPr lvl="1"/>
              <a:t>17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579438" y="401638"/>
            <a:ext cx="79517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 sz="3000">
                <a:latin typeface="Monotype Corsiva" pitchFamily="66" charset="0"/>
              </a:rPr>
              <a:t>Пример №3: Потенциальная энергия материальной точки в поле центральных сил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500313" y="1317625"/>
            <a:ext cx="64293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Примером поля центральных сил служит поле от электрического заряда. </a:t>
            </a: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 flipH="1">
            <a:off x="792163" y="1447800"/>
            <a:ext cx="1509712" cy="1509713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1449388" y="2135188"/>
            <a:ext cx="180975" cy="165100"/>
          </a:xfrm>
          <a:prstGeom prst="flowChartConnector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H="1" flipV="1">
            <a:off x="1538288" y="1217613"/>
            <a:ext cx="1587" cy="193675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H="1" flipV="1">
            <a:off x="838200" y="1493838"/>
            <a:ext cx="1479550" cy="147796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 flipV="1">
            <a:off x="412750" y="2239963"/>
            <a:ext cx="2300288" cy="158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3196" name="AutoShape 12"/>
          <p:cNvSpPr>
            <a:spLocks noChangeArrowheads="1"/>
          </p:cNvSpPr>
          <p:nvPr/>
        </p:nvSpPr>
        <p:spPr bwMode="auto">
          <a:xfrm>
            <a:off x="1006475" y="3201988"/>
            <a:ext cx="120650" cy="103187"/>
          </a:xfrm>
          <a:prstGeom prst="flowChartConnector">
            <a:avLst/>
          </a:prstGeom>
          <a:solidFill>
            <a:srgbClr val="0033CC"/>
          </a:solidFill>
          <a:ln w="25400">
            <a:solidFill>
              <a:srgbClr val="0033CC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 flipH="1">
            <a:off x="1096963" y="2347913"/>
            <a:ext cx="382587" cy="823912"/>
          </a:xfrm>
          <a:prstGeom prst="line">
            <a:avLst/>
          </a:prstGeom>
          <a:noFill/>
          <a:ln w="25400">
            <a:solidFill>
              <a:srgbClr val="0033CC"/>
            </a:solidFill>
            <a:miter lim="800000"/>
            <a:headEnd type="none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93198" name="AutoShape 14"/>
          <p:cNvSpPr>
            <a:spLocks noChangeArrowheads="1"/>
          </p:cNvSpPr>
          <p:nvPr/>
        </p:nvSpPr>
        <p:spPr bwMode="auto">
          <a:xfrm>
            <a:off x="320675" y="3276600"/>
            <a:ext cx="519113" cy="412750"/>
          </a:xfrm>
          <a:prstGeom prst="wedgeEllipseCallout">
            <a:avLst>
              <a:gd name="adj1" fmla="val 134403"/>
              <a:gd name="adj2" fmla="val -189231"/>
            </a:avLst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/>
            <a:r>
              <a:rPr lang="en-US" altLang="ru-RU">
                <a:latin typeface="Times New Roman" pitchFamily="18" charset="0"/>
              </a:rPr>
              <a:t>R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93199" name="AutoShape 15"/>
          <p:cNvSpPr>
            <a:spLocks noChangeArrowheads="1"/>
          </p:cNvSpPr>
          <p:nvPr/>
        </p:nvSpPr>
        <p:spPr bwMode="auto">
          <a:xfrm>
            <a:off x="1022350" y="3627438"/>
            <a:ext cx="1674813" cy="503237"/>
          </a:xfrm>
          <a:prstGeom prst="wedgeRectCallout">
            <a:avLst>
              <a:gd name="adj1" fmla="val -44505"/>
              <a:gd name="adj2" fmla="val -114986"/>
            </a:avLst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/>
            <a:r>
              <a:rPr lang="ru-RU" altLang="ru-RU">
                <a:latin typeface="Times New Roman" pitchFamily="18" charset="0"/>
              </a:rPr>
              <a:t>Мат. точка</a:t>
            </a:r>
          </a:p>
        </p:txBody>
      </p:sp>
      <p:graphicFrame>
        <p:nvGraphicFramePr>
          <p:cNvPr id="93200" name="Object 16"/>
          <p:cNvGraphicFramePr>
            <a:graphicFrameLocks noChangeAspect="1"/>
          </p:cNvGraphicFramePr>
          <p:nvPr/>
        </p:nvGraphicFramePr>
        <p:xfrm>
          <a:off x="3154363" y="1938338"/>
          <a:ext cx="20701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2" name="Формула" r:id="rId9" imgW="761760" imgH="393480" progId="Equation.3">
                  <p:embed/>
                </p:oleObj>
              </mc:Choice>
              <mc:Fallback>
                <p:oleObj name="Формула" r:id="rId9" imgW="76176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1938338"/>
                        <a:ext cx="20701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5516563" y="2230438"/>
            <a:ext cx="33528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Где</a:t>
            </a:r>
            <a:r>
              <a:rPr lang="en-US" altLang="ru-RU">
                <a:latin typeface="Times New Roman" pitchFamily="18" charset="0"/>
              </a:rPr>
              <a:t> R – </a:t>
            </a:r>
            <a:r>
              <a:rPr lang="ru-RU" altLang="ru-RU">
                <a:latin typeface="Times New Roman" pitchFamily="18" charset="0"/>
              </a:rPr>
              <a:t>расстояние от  центра до мат. точки</a:t>
            </a:r>
          </a:p>
        </p:txBody>
      </p:sp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3005138" y="3182938"/>
          <a:ext cx="22748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3" name="Формула" r:id="rId11" imgW="838080" imgH="228600" progId="Equation.3">
                  <p:embed/>
                </p:oleObj>
              </mc:Choice>
              <mc:Fallback>
                <p:oleObj name="Формула" r:id="rId11" imgW="83808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182938"/>
                        <a:ext cx="227488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3" name="Object 19"/>
          <p:cNvGraphicFramePr>
            <a:graphicFrameLocks noChangeAspect="1"/>
          </p:cNvGraphicFramePr>
          <p:nvPr/>
        </p:nvGraphicFramePr>
        <p:xfrm>
          <a:off x="5202238" y="3167063"/>
          <a:ext cx="168751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4" name="Формула" r:id="rId13" imgW="622080" imgH="215640" progId="Equation.3">
                  <p:embed/>
                </p:oleObj>
              </mc:Choice>
              <mc:Fallback>
                <p:oleObj name="Формула" r:id="rId13" imgW="6220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3167063"/>
                        <a:ext cx="168751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544513" y="3887788"/>
          <a:ext cx="42386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5" name="Формула" r:id="rId15" imgW="1562040" imgH="482400" progId="Equation.3">
                  <p:embed/>
                </p:oleObj>
              </mc:Choice>
              <mc:Fallback>
                <p:oleObj name="Формула" r:id="rId15" imgW="1562040" imgH="482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887788"/>
                        <a:ext cx="4238625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6746875" y="4200525"/>
          <a:ext cx="1860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6" name="Формула" r:id="rId17" imgW="685800" imgH="228600" progId="Equation.3">
                  <p:embed/>
                </p:oleObj>
              </mc:Choice>
              <mc:Fallback>
                <p:oleObj name="Формула" r:id="rId17" imgW="6858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4200525"/>
                        <a:ext cx="186055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953000" y="4349750"/>
            <a:ext cx="15144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Полагаем: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442913" y="5157788"/>
            <a:ext cx="10461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Пусть:</a:t>
            </a:r>
          </a:p>
        </p:txBody>
      </p:sp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1887538" y="4972050"/>
          <a:ext cx="18288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7" name="Формула" r:id="rId19" imgW="672840" imgH="393480" progId="Equation.3">
                  <p:embed/>
                </p:oleObj>
              </mc:Choice>
              <mc:Fallback>
                <p:oleObj name="Формула" r:id="rId19" imgW="67284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4972050"/>
                        <a:ext cx="18288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4130675" y="5370513"/>
            <a:ext cx="36258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Где: </a:t>
            </a:r>
            <a:r>
              <a:rPr lang="en-US" altLang="ru-RU">
                <a:latin typeface="Times New Roman" pitchFamily="18" charset="0"/>
              </a:rPr>
              <a:t>	</a:t>
            </a:r>
            <a:r>
              <a:rPr lang="ru-RU" altLang="ru-RU" i="1">
                <a:latin typeface="Times New Roman" pitchFamily="18" charset="0"/>
              </a:rPr>
              <a:t>К=</a:t>
            </a:r>
            <a:r>
              <a:rPr lang="en-US" altLang="ru-RU" i="1">
                <a:latin typeface="Times New Roman" pitchFamily="18" charset="0"/>
              </a:rPr>
              <a:t>const</a:t>
            </a:r>
            <a:r>
              <a:rPr lang="ru-RU" altLang="ru-RU" i="1">
                <a:latin typeface="Times New Roman" pitchFamily="18" charset="0"/>
              </a:rPr>
              <a:t>,	</a:t>
            </a:r>
            <a:r>
              <a:rPr lang="ru-RU" altLang="ru-RU">
                <a:latin typeface="Times New Roman" pitchFamily="18" charset="0"/>
              </a:rPr>
              <a:t>тогда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94" grpId="0" autoUpdateAnimBg="0"/>
      <p:bldP spid="93201" grpId="0" autoUpdateAnimBg="0"/>
      <p:bldP spid="93206" grpId="0" autoUpdateAnimBg="0"/>
      <p:bldP spid="93207" grpId="0" autoUpdateAnimBg="0"/>
      <p:bldP spid="932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33FD-69E0-407C-8A0B-BB4D48F86DE8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F062FE6-76C4-4570-BF7E-0C2B57420EC7}" type="slidenum">
              <a:rPr lang="ru-RU" altLang="ru-RU"/>
              <a:pPr lvl="1"/>
              <a:t>18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588963" y="350838"/>
          <a:ext cx="320357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3" name="Формула" r:id="rId10" imgW="1180800" imgH="482400" progId="Equation.3">
                  <p:embed/>
                </p:oleObj>
              </mc:Choice>
              <mc:Fallback>
                <p:oleObj name="Формула" r:id="rId10" imgW="11808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350838"/>
                        <a:ext cx="3203575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3730625" y="503238"/>
          <a:ext cx="51593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4" name="Формула" r:id="rId12" imgW="190440" imgH="393480" progId="Equation.3">
                  <p:embed/>
                </p:oleObj>
              </mc:Choice>
              <mc:Fallback>
                <p:oleObj name="Формула" r:id="rId12" imgW="1904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503238"/>
                        <a:ext cx="51593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5675313" y="531813"/>
          <a:ext cx="19304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5" name="Формула" r:id="rId14" imgW="711000" imgH="393480" progId="Equation.3">
                  <p:embed/>
                </p:oleObj>
              </mc:Choice>
              <mc:Fallback>
                <p:oleObj name="Формула" r:id="rId14" imgW="711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531813"/>
                        <a:ext cx="1930400" cy="10683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63563" y="1773238"/>
            <a:ext cx="437038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А) Закон всемирного тяготения:</a:t>
            </a:r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595313" y="2047875"/>
          <a:ext cx="2795587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6" name="Формула" r:id="rId16" imgW="1028520" imgH="393480" progId="Equation.3">
                  <p:embed/>
                </p:oleObj>
              </mc:Choice>
              <mc:Fallback>
                <p:oleObj name="Формула" r:id="rId16" imgW="1028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047875"/>
                        <a:ext cx="2795587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4297363" y="2306638"/>
          <a:ext cx="23463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7" name="Формула" r:id="rId18" imgW="863280" imgH="177480" progId="Equation.3">
                  <p:embed/>
                </p:oleObj>
              </mc:Choice>
              <mc:Fallback>
                <p:oleObj name="Формула" r:id="rId18" imgW="8632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2306638"/>
                        <a:ext cx="23463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7148513" y="2370138"/>
            <a:ext cx="1019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Тогда:</a:t>
            </a:r>
          </a:p>
        </p:txBody>
      </p:sp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3321050" y="2984500"/>
          <a:ext cx="2895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8" name="Формула" r:id="rId20" imgW="1066680" imgH="393480" progId="Equation.3">
                  <p:embed/>
                </p:oleObj>
              </mc:Choice>
              <mc:Fallback>
                <p:oleObj name="Формула" r:id="rId20" imgW="10666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2984500"/>
                        <a:ext cx="2895600" cy="10683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87363" y="4456113"/>
            <a:ext cx="2403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Б) Закон Кулона:</a:t>
            </a:r>
          </a:p>
        </p:txBody>
      </p:sp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3421063" y="4144963"/>
          <a:ext cx="348615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9" name="Формула" r:id="rId22" imgW="1282680" imgH="431640" progId="Equation.3">
                  <p:embed/>
                </p:oleObj>
              </mc:Choice>
              <mc:Fallback>
                <p:oleObj name="Формула" r:id="rId22" imgW="128268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4144963"/>
                        <a:ext cx="348615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0" name="Object 12"/>
          <p:cNvGraphicFramePr>
            <a:graphicFrameLocks noChangeAspect="1"/>
          </p:cNvGraphicFramePr>
          <p:nvPr/>
        </p:nvGraphicFramePr>
        <p:xfrm>
          <a:off x="506413" y="5146675"/>
          <a:ext cx="28289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0" name="Формула" r:id="rId24" imgW="1041120" imgH="431640" progId="Equation.3">
                  <p:embed/>
                </p:oleObj>
              </mc:Choice>
              <mc:Fallback>
                <p:oleObj name="Формула" r:id="rId24" imgW="104112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5146675"/>
                        <a:ext cx="28289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3590925" y="5594350"/>
          <a:ext cx="6699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1" name="Формула" r:id="rId26" imgW="190440" imgH="152280" progId="Equation.3">
                  <p:embed/>
                </p:oleObj>
              </mc:Choice>
              <mc:Fallback>
                <p:oleObj name="Формула" r:id="rId26" imgW="190440" imgH="1522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5594350"/>
                        <a:ext cx="6699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2" name="Object 14"/>
          <p:cNvGraphicFramePr>
            <a:graphicFrameLocks noChangeAspect="1"/>
          </p:cNvGraphicFramePr>
          <p:nvPr/>
        </p:nvGraphicFramePr>
        <p:xfrm>
          <a:off x="4330700" y="5387975"/>
          <a:ext cx="35845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2" name="Формула" r:id="rId28" imgW="1320480" imgH="431640" progId="Equation.3">
                  <p:embed/>
                </p:oleObj>
              </mc:Choice>
              <mc:Fallback>
                <p:oleObj name="Формула" r:id="rId28" imgW="132048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5387975"/>
                        <a:ext cx="3584575" cy="11715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utoUpdateAnimBg="0"/>
      <p:bldP spid="94216" grpId="0" autoUpdateAnimBg="0"/>
      <p:bldP spid="9421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CC">
                <a:gamma/>
                <a:shade val="66275"/>
                <a:invGamma/>
              </a:srgbClr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96B5-6103-44A2-83AA-14FDCDB53456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73BFAEF-74F6-4F54-9CD5-64C7126999C1}" type="slidenum">
              <a:rPr lang="ru-RU" altLang="ru-RU"/>
              <a:pPr lvl="1"/>
              <a:t>19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148465" y="319088"/>
            <a:ext cx="4551544" cy="43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3200" dirty="0" smtClean="0">
                <a:latin typeface="Monotype Corsiva" pitchFamily="66" charset="0"/>
              </a:rPr>
              <a:t> </a:t>
            </a:r>
            <a:r>
              <a:rPr lang="ru-RU" altLang="ru-RU" sz="3200" dirty="0">
                <a:latin typeface="Monotype Corsiva" pitchFamily="66" charset="0"/>
              </a:rPr>
              <a:t>Закон сохранения импульса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6388" y="784225"/>
            <a:ext cx="86407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Изолированной механической системой тел называется система, на которую не действуют внешние силы.</a:t>
            </a:r>
          </a:p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 Рассмотрим механическую систему состоящую из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 тел. Запишем второй закон Ньютона:</a:t>
            </a:r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388938" y="2047875"/>
          <a:ext cx="27749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6" name="Формула" r:id="rId9" imgW="1218960" imgH="393480" progId="Equation.3">
                  <p:embed/>
                </p:oleObj>
              </mc:Choice>
              <mc:Fallback>
                <p:oleObj name="Формула" r:id="rId9" imgW="12189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047875"/>
                        <a:ext cx="27749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315913" y="2854325"/>
          <a:ext cx="2890837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7" name="Формула" r:id="rId11" imgW="1269720" imgH="393480" progId="Equation.3">
                  <p:embed/>
                </p:oleObj>
              </mc:Choice>
              <mc:Fallback>
                <p:oleObj name="Формула" r:id="rId11" imgW="12697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2854325"/>
                        <a:ext cx="2890837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301625" y="4135438"/>
          <a:ext cx="289083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8" name="Формула" r:id="rId13" imgW="1269720" imgH="393480" progId="Equation.3">
                  <p:embed/>
                </p:oleObj>
              </mc:Choice>
              <mc:Fallback>
                <p:oleObj name="Формула" r:id="rId13" imgW="12697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4135438"/>
                        <a:ext cx="2890838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1033463" y="3876675"/>
          <a:ext cx="11366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9" name="Формула" r:id="rId15" imgW="533160" imgH="164880" progId="Equation.3">
                  <p:embed/>
                </p:oleObj>
              </mc:Choice>
              <mc:Fallback>
                <p:oleObj name="Формула" r:id="rId15" imgW="53316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876675"/>
                        <a:ext cx="11366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2" name="AutoShape 10"/>
          <p:cNvSpPr>
            <a:spLocks/>
          </p:cNvSpPr>
          <p:nvPr/>
        </p:nvSpPr>
        <p:spPr bwMode="auto">
          <a:xfrm>
            <a:off x="3290888" y="2300288"/>
            <a:ext cx="382587" cy="2498725"/>
          </a:xfrm>
          <a:prstGeom prst="rightBrace">
            <a:avLst>
              <a:gd name="adj1" fmla="val 30720"/>
              <a:gd name="adj2" fmla="val 62833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3751263" y="3724275"/>
            <a:ext cx="29527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(+) сложим почленно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733800" y="2001838"/>
            <a:ext cx="8080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Где: </a:t>
            </a:r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4400550" y="1857375"/>
          <a:ext cx="17922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0" name="Формула" r:id="rId17" imgW="787320" imgH="253800" progId="Equation.3">
                  <p:embed/>
                </p:oleObj>
              </mc:Choice>
              <mc:Fallback>
                <p:oleObj name="Формула" r:id="rId17" imgW="78732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1857375"/>
                        <a:ext cx="17922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181725" y="1987550"/>
            <a:ext cx="29622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- равнодействующие </a:t>
            </a: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495800" y="2338388"/>
            <a:ext cx="4435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внутренних консервативных сил</a:t>
            </a:r>
          </a:p>
        </p:txBody>
      </p:sp>
      <p:graphicFrame>
        <p:nvGraphicFramePr>
          <p:cNvPr id="95249" name="Object 17"/>
          <p:cNvGraphicFramePr>
            <a:graphicFrameLocks noChangeAspect="1"/>
          </p:cNvGraphicFramePr>
          <p:nvPr/>
        </p:nvGraphicFramePr>
        <p:xfrm>
          <a:off x="4500563" y="2695575"/>
          <a:ext cx="15621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1" name="Формула" r:id="rId19" imgW="685800" imgH="253800" progId="Equation.3">
                  <p:embed/>
                </p:oleObj>
              </mc:Choice>
              <mc:Fallback>
                <p:oleObj name="Формула" r:id="rId19" imgW="68580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695575"/>
                        <a:ext cx="15621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5967413" y="2811463"/>
            <a:ext cx="29622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- равнодействующие 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4525963" y="3189288"/>
            <a:ext cx="40687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внешних консервативных сил</a:t>
            </a:r>
          </a:p>
        </p:txBody>
      </p:sp>
      <p:graphicFrame>
        <p:nvGraphicFramePr>
          <p:cNvPr id="95252" name="Object 20"/>
          <p:cNvGraphicFramePr>
            <a:graphicFrameLocks noChangeAspect="1"/>
          </p:cNvGraphicFramePr>
          <p:nvPr/>
        </p:nvGraphicFramePr>
        <p:xfrm>
          <a:off x="722313" y="5006975"/>
          <a:ext cx="337661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2" name="Формула" r:id="rId21" imgW="1892160" imgH="393480" progId="Equation.3">
                  <p:embed/>
                </p:oleObj>
              </mc:Choice>
              <mc:Fallback>
                <p:oleObj name="Формула" r:id="rId21" imgW="189216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006975"/>
                        <a:ext cx="3376612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4" name="Object 22"/>
          <p:cNvGraphicFramePr>
            <a:graphicFrameLocks noChangeAspect="1"/>
          </p:cNvGraphicFramePr>
          <p:nvPr/>
        </p:nvGraphicFramePr>
        <p:xfrm>
          <a:off x="4141788" y="5208588"/>
          <a:ext cx="47879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3" name="Формула" r:id="rId23" imgW="2323800" imgH="253800" progId="Equation.3">
                  <p:embed/>
                </p:oleObj>
              </mc:Choice>
              <mc:Fallback>
                <p:oleObj name="Формула" r:id="rId23" imgW="2323800" imgH="253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5208588"/>
                        <a:ext cx="47879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44475" y="5949950"/>
            <a:ext cx="88995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По 3-му закону Ньютона геометрическая сумма внутр. сил = 0, т.е.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95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95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3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3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6" grpId="0" autoUpdateAnimBg="0"/>
      <p:bldP spid="95242" grpId="0" animBg="1"/>
      <p:bldP spid="95244" grpId="0" autoUpdateAnimBg="0"/>
      <p:bldP spid="95245" grpId="0" autoUpdateAnimBg="0"/>
      <p:bldP spid="95247" grpId="0" autoUpdateAnimBg="0"/>
      <p:bldP spid="95248" grpId="0" autoUpdateAnimBg="0"/>
      <p:bldP spid="95250" grpId="0" autoUpdateAnimBg="0"/>
      <p:bldP spid="95251" grpId="0" autoUpdateAnimBg="0"/>
      <p:bldP spid="952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6FB03-AD7B-4A32-856F-48021197FDA3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FDA0913-3A81-4D3C-A446-61419C260708}" type="slidenum">
              <a:rPr lang="ru-RU" altLang="ru-RU"/>
              <a:pPr lvl="1"/>
              <a:t>2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8788" y="207963"/>
            <a:ext cx="8002587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4000" u="sng">
                <a:latin typeface="Monotype Corsiva" pitchFamily="66" charset="0"/>
              </a:rPr>
              <a:t>5. Динамика поступательного движения</a:t>
            </a:r>
          </a:p>
          <a:p>
            <a:r>
              <a:rPr lang="ru-RU" altLang="ru-RU" sz="4000" u="sng">
                <a:latin typeface="Monotype Corsiva" pitchFamily="66" charset="0"/>
              </a:rPr>
              <a:t>5.1 Законы И. Ньютона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071688" y="1319213"/>
            <a:ext cx="6773862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Ньютон в 1687 г. опубликовал книгу «Математические основы натуральной философии».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24088" y="2216150"/>
            <a:ext cx="6507162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5.1.1. Сущность первого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закона предложил еще Г. Галилей: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057400" y="2857500"/>
            <a:ext cx="6802438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65000"/>
              </a:lnSpc>
            </a:pPr>
            <a:r>
              <a:rPr lang="ru-RU" altLang="ru-RU" sz="2800" i="1">
                <a:latin typeface="Times New Roman" pitchFamily="18" charset="0"/>
              </a:rPr>
              <a:t>Существуют такие системы отсчета, в которых всякое тело сохраняет состояние покоя или равномерного прямолинейного движения до тех пор, пока воздействия со стороны других тел не заставят его изменить это состояние.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98438" y="4649788"/>
            <a:ext cx="87630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>
                <a:latin typeface="Times New Roman" pitchFamily="18" charset="0"/>
              </a:rPr>
              <a:t>Свойство тела сохранять свое состояние неизменным называют </a:t>
            </a:r>
            <a:r>
              <a:rPr kumimoji="1" lang="ru-RU" altLang="ru-RU" b="1">
                <a:latin typeface="Times New Roman" pitchFamily="18" charset="0"/>
              </a:rPr>
              <a:t>инерцией</a:t>
            </a:r>
            <a:r>
              <a:rPr kumimoji="1" lang="ru-RU" altLang="ru-RU">
                <a:latin typeface="Times New Roman" pitchFamily="18" charset="0"/>
              </a:rPr>
              <a:t>, а системы отсчета, в которых выполняется этот закон - </a:t>
            </a:r>
            <a:r>
              <a:rPr kumimoji="1" lang="ru-RU" altLang="ru-RU" b="1">
                <a:latin typeface="Times New Roman" pitchFamily="18" charset="0"/>
              </a:rPr>
              <a:t>инерциальными.</a:t>
            </a:r>
            <a:r>
              <a:rPr kumimoji="1" lang="ru-RU" altLang="ru-RU">
                <a:latin typeface="Times New Roman" pitchFamily="18" charset="0"/>
              </a:rPr>
              <a:t> Такие системы движутся относительно других систем </a:t>
            </a:r>
            <a:r>
              <a:rPr kumimoji="1" lang="ru-RU" altLang="ru-RU" b="1" u="sng">
                <a:latin typeface="Times New Roman" pitchFamily="18" charset="0"/>
              </a:rPr>
              <a:t>без</a:t>
            </a:r>
            <a:r>
              <a:rPr kumimoji="1" lang="ru-RU" altLang="ru-RU">
                <a:latin typeface="Times New Roman" pitchFamily="18" charset="0"/>
              </a:rPr>
              <a:t> ускорения.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28600" y="5789613"/>
            <a:ext cx="868838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>
                <a:latin typeface="Times New Roman" pitchFamily="18" charset="0"/>
              </a:rPr>
              <a:t>Причина изменения состояния тела, т.е. появление ускорения, связана с понятием </a:t>
            </a:r>
            <a:r>
              <a:rPr kumimoji="1" lang="ru-RU" altLang="ru-RU" b="1">
                <a:latin typeface="Times New Roman" pitchFamily="18" charset="0"/>
              </a:rPr>
              <a:t>силы</a:t>
            </a:r>
            <a:r>
              <a:rPr kumimoji="1" lang="ru-RU" altLang="ru-RU">
                <a:latin typeface="Times New Roman" pitchFamily="18" charset="0"/>
              </a:rPr>
              <a:t>.  </a:t>
            </a:r>
          </a:p>
        </p:txBody>
      </p:sp>
      <p:pic>
        <p:nvPicPr>
          <p:cNvPr id="46088" name="Picture 8" descr="PE01753_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798638"/>
            <a:ext cx="1771650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autoUpdateAnimBg="0"/>
      <p:bldP spid="46084" grpId="0" autoUpdateAnimBg="0"/>
      <p:bldP spid="46085" grpId="0" autoUpdateAnimBg="0"/>
      <p:bldP spid="46086" grpId="0" autoUpdateAnimBg="0"/>
      <p:bldP spid="4608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896D-9D0D-4835-AD2B-17B256D15ED5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CD18FF7-4381-46DE-BD58-8DAFAC98B57E}" type="slidenum">
              <a:rPr lang="ru-RU" altLang="ru-RU"/>
              <a:pPr lvl="1"/>
              <a:t>20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401638" y="220663"/>
          <a:ext cx="40767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9" name="Формула" r:id="rId10" imgW="1892160" imgH="393480" progId="Equation.3">
                  <p:embed/>
                </p:oleObj>
              </mc:Choice>
              <mc:Fallback>
                <p:oleObj name="Формула" r:id="rId10" imgW="18921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220663"/>
                        <a:ext cx="407670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4494213" y="331788"/>
          <a:ext cx="302736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0" name="Формула" r:id="rId12" imgW="1015920" imgH="253800" progId="Equation.3">
                  <p:embed/>
                </p:oleObj>
              </mc:Choice>
              <mc:Fallback>
                <p:oleObj name="Формула" r:id="rId12" imgW="101592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331788"/>
                        <a:ext cx="3027362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946150" y="954088"/>
          <a:ext cx="7651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1" name="Формула" r:id="rId14" imgW="355320" imgH="393480" progId="Equation.3">
                  <p:embed/>
                </p:oleObj>
              </mc:Choice>
              <mc:Fallback>
                <p:oleObj name="Формула" r:id="rId14" imgW="355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954088"/>
                        <a:ext cx="7651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1644650" y="1047750"/>
          <a:ext cx="30273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2" name="Формула" r:id="rId16" imgW="1015920" imgH="253800" progId="Equation.3">
                  <p:embed/>
                </p:oleObj>
              </mc:Choice>
              <mc:Fallback>
                <p:oleObj name="Формула" r:id="rId16" imgW="10159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1047750"/>
                        <a:ext cx="302736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802188" y="1219200"/>
            <a:ext cx="6667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Где</a:t>
            </a:r>
          </a:p>
        </p:txBody>
      </p:sp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5530850" y="862013"/>
          <a:ext cx="18335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3" name="Формула" r:id="rId17" imgW="850680" imgH="431640" progId="Equation.3">
                  <p:embed/>
                </p:oleObj>
              </mc:Choice>
              <mc:Fallback>
                <p:oleObj name="Формула" r:id="rId17" imgW="85068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862013"/>
                        <a:ext cx="183356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7513638" y="1158875"/>
            <a:ext cx="163036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/>
              <a:t>- импульс системы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274638" y="2224088"/>
            <a:ext cx="68326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Для изолированной системы внешних сил нет</a:t>
            </a:r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7416800" y="2135188"/>
          <a:ext cx="6699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4" name="Формула" r:id="rId19" imgW="190440" imgH="152280" progId="Equation.3">
                  <p:embed/>
                </p:oleObj>
              </mc:Choice>
              <mc:Fallback>
                <p:oleObj name="Формула" r:id="rId19" imgW="19044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2135188"/>
                        <a:ext cx="6699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1049338" y="3392488"/>
          <a:ext cx="9842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5" name="Формула" r:id="rId21" imgW="457200" imgH="393480" progId="Equation.3">
                  <p:embed/>
                </p:oleObj>
              </mc:Choice>
              <mc:Fallback>
                <p:oleObj name="Формула" r:id="rId21" imgW="4572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3392488"/>
                        <a:ext cx="984250" cy="8937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219325" y="3581400"/>
          <a:ext cx="6699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6" name="Формула" r:id="rId23" imgW="190440" imgH="152280" progId="Equation.3">
                  <p:embed/>
                </p:oleObj>
              </mc:Choice>
              <mc:Fallback>
                <p:oleObj name="Формула" r:id="rId23" imgW="190440" imgH="1522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3581400"/>
                        <a:ext cx="6699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9" name="Object 13"/>
          <p:cNvGraphicFramePr>
            <a:graphicFrameLocks noChangeAspect="1"/>
          </p:cNvGraphicFramePr>
          <p:nvPr/>
        </p:nvGraphicFramePr>
        <p:xfrm>
          <a:off x="1149350" y="5432425"/>
          <a:ext cx="19589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27" name="Формула" r:id="rId24" imgW="634680" imgH="203040" progId="Equation.3">
                  <p:embed/>
                </p:oleObj>
              </mc:Choice>
              <mc:Fallback>
                <p:oleObj name="Формула" r:id="rId24" imgW="6346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5432425"/>
                        <a:ext cx="1958975" cy="658813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50000"/>
                        </a:schemeClr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3519488" y="5454650"/>
            <a:ext cx="44037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Импульс замкнутой системы сохраняется.</a:t>
            </a:r>
          </a:p>
        </p:txBody>
      </p:sp>
      <p:sp>
        <p:nvSpPr>
          <p:cNvPr id="96272" name="AutoShape 16"/>
          <p:cNvSpPr>
            <a:spLocks noChangeArrowheads="1"/>
          </p:cNvSpPr>
          <p:nvPr/>
        </p:nvSpPr>
        <p:spPr bwMode="auto">
          <a:xfrm>
            <a:off x="4384675" y="3584575"/>
            <a:ext cx="4187825" cy="811213"/>
          </a:xfrm>
          <a:prstGeom prst="cloudCallout">
            <a:avLst>
              <a:gd name="adj1" fmla="val -57088"/>
              <a:gd name="adj2" fmla="val 131019"/>
            </a:avLst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r>
              <a:rPr lang="ru-RU" altLang="ru-RU"/>
              <a:t>Закон сохранения импульса.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593725" y="5121275"/>
            <a:ext cx="7727950" cy="12795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utoUpdateAnimBg="0"/>
      <p:bldP spid="96264" grpId="0" autoUpdateAnimBg="0"/>
      <p:bldP spid="96265" grpId="0" autoUpdateAnimBg="0"/>
      <p:bldP spid="96270" grpId="0" autoUpdateAnimBg="0"/>
      <p:bldP spid="96272" grpId="0" animBg="1" autoUpdateAnimBg="0"/>
      <p:bldP spid="9627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99FFCC">
                <a:gamma/>
                <a:shade val="56078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B176-FDDC-470E-9FD7-938BBEFA75AD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FB56599-0C3C-4A02-8596-E732A28FF1CA}" type="slidenum">
              <a:rPr lang="ru-RU" altLang="ru-RU"/>
              <a:pPr lvl="1"/>
              <a:t>21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662350" y="258763"/>
            <a:ext cx="4293461" cy="43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3200" dirty="0" smtClean="0">
                <a:latin typeface="Monotype Corsiva" pitchFamily="66" charset="0"/>
              </a:rPr>
              <a:t> </a:t>
            </a:r>
            <a:r>
              <a:rPr lang="ru-RU" altLang="ru-RU" sz="3200" dirty="0">
                <a:latin typeface="Monotype Corsiva" pitchFamily="66" charset="0"/>
              </a:rPr>
              <a:t>Закон сохранения энергии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03238" y="615950"/>
            <a:ext cx="8640762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Рассмотрим механическую систему состоящую из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 тел. Запишем второй закон Ньютона:</a:t>
            </a:r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623888" y="1103313"/>
          <a:ext cx="24272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67" name="Формула" r:id="rId10" imgW="1066680" imgH="393480" progId="Equation.3">
                  <p:embed/>
                </p:oleObj>
              </mc:Choice>
              <mc:Fallback>
                <p:oleObj name="Формула" r:id="rId10" imgW="1066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103313"/>
                        <a:ext cx="24272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612775" y="1924050"/>
          <a:ext cx="25431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68" name="Формула" r:id="rId12" imgW="1117440" imgH="393480" progId="Equation.3">
                  <p:embed/>
                </p:oleObj>
              </mc:Choice>
              <mc:Fallback>
                <p:oleObj name="Формула" r:id="rId12" imgW="11174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924050"/>
                        <a:ext cx="254317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1171575" y="2809875"/>
          <a:ext cx="11366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69" name="Формула" r:id="rId14" imgW="533160" imgH="164880" progId="Equation.3">
                  <p:embed/>
                </p:oleObj>
              </mc:Choice>
              <mc:Fallback>
                <p:oleObj name="Формула" r:id="rId14" imgW="53316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2809875"/>
                        <a:ext cx="11366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581025" y="3008313"/>
          <a:ext cx="2544763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0" name="Формула" r:id="rId16" imgW="1117440" imgH="393480" progId="Equation.3">
                  <p:embed/>
                </p:oleObj>
              </mc:Choice>
              <mc:Fallback>
                <p:oleObj name="Формула" r:id="rId16" imgW="11174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008313"/>
                        <a:ext cx="2544763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8" name="AutoShape 8"/>
          <p:cNvSpPr>
            <a:spLocks/>
          </p:cNvSpPr>
          <p:nvPr/>
        </p:nvSpPr>
        <p:spPr bwMode="auto">
          <a:xfrm>
            <a:off x="3336925" y="1265238"/>
            <a:ext cx="382588" cy="2498725"/>
          </a:xfrm>
          <a:prstGeom prst="rightBrace">
            <a:avLst>
              <a:gd name="adj1" fmla="val 30720"/>
              <a:gd name="adj2" fmla="val 72556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794125" y="1255713"/>
            <a:ext cx="8080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Где: </a:t>
            </a:r>
          </a:p>
        </p:txBody>
      </p:sp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460875" y="1125538"/>
          <a:ext cx="17922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1" name="Формула" r:id="rId18" imgW="787320" imgH="253800" progId="Equation.3">
                  <p:embed/>
                </p:oleObj>
              </mc:Choice>
              <mc:Fallback>
                <p:oleObj name="Формула" r:id="rId18" imgW="78732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1125538"/>
                        <a:ext cx="17922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6181725" y="1241425"/>
            <a:ext cx="29622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- равнодействующие 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4708525" y="1622425"/>
            <a:ext cx="44354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внутренних консервативных сил</a:t>
            </a:r>
          </a:p>
        </p:txBody>
      </p:sp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4514850" y="1963738"/>
          <a:ext cx="15621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2" name="Формула" r:id="rId20" imgW="685800" imgH="253800" progId="Equation.3">
                  <p:embed/>
                </p:oleObj>
              </mc:Choice>
              <mc:Fallback>
                <p:oleObj name="Формула" r:id="rId20" imgW="68580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963738"/>
                        <a:ext cx="15621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6181725" y="2095500"/>
            <a:ext cx="29622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- равнодействующие 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5075238" y="2503488"/>
            <a:ext cx="40687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внешних консервативных сил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3857625" y="2960688"/>
            <a:ext cx="52863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Умножим каждое на 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dr</a:t>
            </a:r>
            <a:r>
              <a:rPr lang="en-US" altLang="ru-RU" baseline="-2500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, при этом помним, что:</a:t>
            </a:r>
            <a:endParaRPr lang="ru-RU" altLang="ru-RU" baseline="-25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97297" name="Object 17"/>
          <p:cNvGraphicFramePr>
            <a:graphicFrameLocks noChangeAspect="1"/>
          </p:cNvGraphicFramePr>
          <p:nvPr/>
        </p:nvGraphicFramePr>
        <p:xfrm>
          <a:off x="5780088" y="3225800"/>
          <a:ext cx="1590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3" name="Формула" r:id="rId22" imgW="698400" imgH="228600" progId="Equation.3">
                  <p:embed/>
                </p:oleObj>
              </mc:Choice>
              <mc:Fallback>
                <p:oleObj name="Формула" r:id="rId22" imgW="6984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3225800"/>
                        <a:ext cx="1590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8" name="Object 18"/>
          <p:cNvGraphicFramePr>
            <a:graphicFrameLocks noChangeAspect="1"/>
          </p:cNvGraphicFramePr>
          <p:nvPr/>
        </p:nvGraphicFramePr>
        <p:xfrm>
          <a:off x="641350" y="4244975"/>
          <a:ext cx="40735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4" name="Формула" r:id="rId24" imgW="1790640" imgH="393480" progId="Equation.3">
                  <p:embed/>
                </p:oleObj>
              </mc:Choice>
              <mc:Fallback>
                <p:oleObj name="Формула" r:id="rId24" imgW="179064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44975"/>
                        <a:ext cx="40735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228600" y="3870325"/>
            <a:ext cx="86995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Проведем математич. действия с левой частью выражения :</a:t>
            </a:r>
          </a:p>
        </p:txBody>
      </p:sp>
      <p:graphicFrame>
        <p:nvGraphicFramePr>
          <p:cNvPr id="97301" name="Object 21"/>
          <p:cNvGraphicFramePr>
            <a:graphicFrameLocks noChangeAspect="1"/>
          </p:cNvGraphicFramePr>
          <p:nvPr/>
        </p:nvGraphicFramePr>
        <p:xfrm>
          <a:off x="4730750" y="4257675"/>
          <a:ext cx="20510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5" name="Формула" r:id="rId26" imgW="901440" imgH="393480" progId="Equation.3">
                  <p:embed/>
                </p:oleObj>
              </mc:Choice>
              <mc:Fallback>
                <p:oleObj name="Формула" r:id="rId26" imgW="9014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4257675"/>
                        <a:ext cx="20510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2" name="Object 22"/>
          <p:cNvGraphicFramePr>
            <a:graphicFrameLocks noChangeAspect="1"/>
          </p:cNvGraphicFramePr>
          <p:nvPr/>
        </p:nvGraphicFramePr>
        <p:xfrm>
          <a:off x="6827838" y="4430713"/>
          <a:ext cx="13589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6" name="Формула" r:id="rId28" imgW="596880" imgH="215640" progId="Equation.3">
                  <p:embed/>
                </p:oleObj>
              </mc:Choice>
              <mc:Fallback>
                <p:oleObj name="Формула" r:id="rId28" imgW="59688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4430713"/>
                        <a:ext cx="13589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396875" y="5410200"/>
            <a:ext cx="9747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Итак:</a:t>
            </a:r>
          </a:p>
        </p:txBody>
      </p:sp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1838325" y="5332413"/>
          <a:ext cx="167798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7" name="Формула" r:id="rId30" imgW="736560" imgH="215640" progId="Equation.3">
                  <p:embed/>
                </p:oleObj>
              </mc:Choice>
              <mc:Fallback>
                <p:oleObj name="Формула" r:id="rId30" imgW="73656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5332413"/>
                        <a:ext cx="167798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3446463" y="5287963"/>
          <a:ext cx="19653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8" name="Формула" r:id="rId32" imgW="863280" imgH="241200" progId="Equation.3">
                  <p:embed/>
                </p:oleObj>
              </mc:Choice>
              <mc:Fallback>
                <p:oleObj name="Формула" r:id="rId32" imgW="86328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5287963"/>
                        <a:ext cx="1965325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527050" y="5897563"/>
            <a:ext cx="82772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Далее перепишем систему исходных уравнений и почленно их сложим: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97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3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3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3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3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autoUpdateAnimBg="0"/>
      <p:bldP spid="97288" grpId="0" animBg="1"/>
      <p:bldP spid="97289" grpId="0" autoUpdateAnimBg="0"/>
      <p:bldP spid="97291" grpId="0" autoUpdateAnimBg="0"/>
      <p:bldP spid="97292" grpId="0" autoUpdateAnimBg="0"/>
      <p:bldP spid="97294" grpId="0" autoUpdateAnimBg="0"/>
      <p:bldP spid="97295" grpId="0" autoUpdateAnimBg="0"/>
      <p:bldP spid="97296" grpId="0" autoUpdateAnimBg="0"/>
      <p:bldP spid="97299" grpId="0" autoUpdateAnimBg="0"/>
      <p:bldP spid="97303" grpId="0" autoUpdateAnimBg="0"/>
      <p:bldP spid="9730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>
                <a:gamma/>
                <a:shade val="56078"/>
                <a:invGamma/>
              </a:srgbClr>
            </a:gs>
            <a:gs pos="50000">
              <a:srgbClr val="FFCCCC"/>
            </a:gs>
            <a:gs pos="100000">
              <a:srgbClr val="FFCCCC">
                <a:gamma/>
                <a:shade val="56078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29D1-A709-4865-8988-F3EAF44EA301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84D5B8A-CC4C-47CF-9535-9AE5C56EDD92}" type="slidenum">
              <a:rPr lang="ru-RU" altLang="ru-RU"/>
              <a:pPr lvl="1"/>
              <a:t>22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1552575" y="1911350"/>
          <a:ext cx="11366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4" name="Формула" r:id="rId7" imgW="533160" imgH="164880" progId="Equation.3">
                  <p:embed/>
                </p:oleObj>
              </mc:Choice>
              <mc:Fallback>
                <p:oleObj name="Формула" r:id="rId7" imgW="533160" imgH="164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1911350"/>
                        <a:ext cx="11366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9" name="AutoShape 5"/>
          <p:cNvSpPr>
            <a:spLocks/>
          </p:cNvSpPr>
          <p:nvPr/>
        </p:nvSpPr>
        <p:spPr bwMode="auto">
          <a:xfrm>
            <a:off x="4281488" y="442913"/>
            <a:ext cx="382587" cy="2498725"/>
          </a:xfrm>
          <a:prstGeom prst="rightBrace">
            <a:avLst>
              <a:gd name="adj1" fmla="val 30720"/>
              <a:gd name="adj2" fmla="val 51778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390525" y="393700"/>
          <a:ext cx="39306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5" name="Формула" r:id="rId9" imgW="1726920" imgH="241200" progId="Equation.3">
                  <p:embed/>
                </p:oleObj>
              </mc:Choice>
              <mc:Fallback>
                <p:oleObj name="Формула" r:id="rId9" imgW="17269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93700"/>
                        <a:ext cx="39306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304800" y="1231900"/>
          <a:ext cx="41036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6" name="Формула" r:id="rId11" imgW="1803240" imgH="241200" progId="Equation.3">
                  <p:embed/>
                </p:oleObj>
              </mc:Choice>
              <mc:Fallback>
                <p:oleObj name="Формула" r:id="rId11" imgW="18032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31900"/>
                        <a:ext cx="410368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304800" y="2390775"/>
          <a:ext cx="41036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7" name="Формула" r:id="rId13" imgW="1803240" imgH="253800" progId="Equation.3">
                  <p:embed/>
                </p:oleObj>
              </mc:Choice>
              <mc:Fallback>
                <p:oleObj name="Формула" r:id="rId13" imgW="180324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90775"/>
                        <a:ext cx="41036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4908550" y="1568450"/>
            <a:ext cx="32178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(+) сложим почленно</a:t>
            </a:r>
          </a:p>
        </p:txBody>
      </p:sp>
      <p:graphicFrame>
        <p:nvGraphicFramePr>
          <p:cNvPr id="98314" name="Object 10"/>
          <p:cNvGraphicFramePr>
            <a:graphicFrameLocks noChangeAspect="1"/>
          </p:cNvGraphicFramePr>
          <p:nvPr/>
        </p:nvGraphicFramePr>
        <p:xfrm>
          <a:off x="2938463" y="3027363"/>
          <a:ext cx="4941887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8" name="Формула" r:id="rId15" imgW="2171520" imgH="431640" progId="Equation.3">
                  <p:embed/>
                </p:oleObj>
              </mc:Choice>
              <mc:Fallback>
                <p:oleObj name="Формула" r:id="rId15" imgW="217152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8463" y="3027363"/>
                        <a:ext cx="4941887" cy="9794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5" name="Object 11"/>
          <p:cNvGraphicFramePr>
            <a:graphicFrameLocks noChangeAspect="1"/>
          </p:cNvGraphicFramePr>
          <p:nvPr/>
        </p:nvGraphicFramePr>
        <p:xfrm>
          <a:off x="401638" y="4035425"/>
          <a:ext cx="488473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59" name="Формула" r:id="rId17" imgW="2145960" imgH="482400" progId="Equation.3">
                  <p:embed/>
                </p:oleObj>
              </mc:Choice>
              <mc:Fallback>
                <p:oleObj name="Формула" r:id="rId17" imgW="2145960" imgH="482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035425"/>
                        <a:ext cx="488473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1196975" y="5207000"/>
          <a:ext cx="338137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0" name="Формула" r:id="rId19" imgW="1485720" imgH="431640" progId="Equation.3">
                  <p:embed/>
                </p:oleObj>
              </mc:Choice>
              <mc:Fallback>
                <p:oleObj name="Формула" r:id="rId19" imgW="148572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5207000"/>
                        <a:ext cx="338137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5383213" y="4449763"/>
            <a:ext cx="2208212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- приращение кинетической энергии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4835525" y="5562600"/>
            <a:ext cx="24669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- приращение потенциальной энергии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/>
      <p:bldP spid="98313" grpId="0" autoUpdateAnimBg="0"/>
      <p:bldP spid="98317" grpId="0" autoUpdateAnimBg="0"/>
      <p:bldP spid="9831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D84B-9A91-42A3-8EBA-88E8EA38421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3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FA87824-CFDA-4F5B-8539-04BC39910EBB}" type="slidenum">
              <a:rPr lang="ru-RU" altLang="ru-RU"/>
              <a:pPr lvl="1"/>
              <a:t>23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523875" y="374650"/>
          <a:ext cx="20812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2" name="Формула" r:id="rId6" imgW="914400" imgH="228600" progId="Equation.3">
                  <p:embed/>
                </p:oleObj>
              </mc:Choice>
              <mc:Fallback>
                <p:oleObj name="Формула" r:id="rId6" imgW="914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74650"/>
                        <a:ext cx="20812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911475" y="457200"/>
            <a:ext cx="274796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Проинтегрируем: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5716588" y="192088"/>
          <a:ext cx="242728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3" name="Формула" r:id="rId8" imgW="1066680" imgH="482400" progId="Equation.3">
                  <p:embed/>
                </p:oleObj>
              </mc:Choice>
              <mc:Fallback>
                <p:oleObj name="Формула" r:id="rId8" imgW="10666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92088"/>
                        <a:ext cx="2427287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8253413" y="457200"/>
          <a:ext cx="6699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4" name="Формула" r:id="rId10" imgW="190440" imgH="152280" progId="Equation.3">
                  <p:embed/>
                </p:oleObj>
              </mc:Choice>
              <mc:Fallback>
                <p:oleObj name="Формула" r:id="rId10" imgW="190440" imgH="152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3413" y="457200"/>
                        <a:ext cx="6699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579438" y="1393825"/>
          <a:ext cx="23399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5" name="Формула" r:id="rId12" imgW="1028520" imgH="228600" progId="Equation.3">
                  <p:embed/>
                </p:oleObj>
              </mc:Choice>
              <mc:Fallback>
                <p:oleObj name="Формула" r:id="rId12" imgW="10285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393825"/>
                        <a:ext cx="2339975" cy="5207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186113" y="1417638"/>
            <a:ext cx="56515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В консервативных системах полная механическая энергия сохраняется.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320675" y="1263650"/>
            <a:ext cx="8518525" cy="8842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396875" y="2681288"/>
            <a:ext cx="8372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Графическое представление закона сохранения энергии.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98438" y="3138488"/>
            <a:ext cx="8945562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Тело, массы </a:t>
            </a:r>
            <a:r>
              <a:rPr lang="en-US" altLang="ru-RU"/>
              <a:t>m </a:t>
            </a:r>
            <a:r>
              <a:rPr lang="ru-RU" altLang="ru-RU"/>
              <a:t>поднятое на высоту </a:t>
            </a:r>
            <a:r>
              <a:rPr lang="en-US" altLang="ru-RU"/>
              <a:t>h </a:t>
            </a:r>
            <a:r>
              <a:rPr lang="ru-RU" altLang="ru-RU"/>
              <a:t>обладает потен-циальной энергией: 	            - график прямая из (0,0).</a:t>
            </a:r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3287713" y="3371850"/>
          <a:ext cx="1406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6" name="Формула" r:id="rId14" imgW="660240" imgH="215640" progId="Equation.3">
                  <p:embed/>
                </p:oleObj>
              </mc:Choice>
              <mc:Fallback>
                <p:oleObj name="Формула" r:id="rId14" imgW="66024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3371850"/>
                        <a:ext cx="14065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715963" y="4084638"/>
            <a:ext cx="0" cy="1995487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731838" y="6096000"/>
            <a:ext cx="2498725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V="1">
            <a:off x="715963" y="4541838"/>
            <a:ext cx="2087562" cy="152400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715963" y="4754563"/>
            <a:ext cx="2468562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 flipH="1">
            <a:off x="2513013" y="4754563"/>
            <a:ext cx="17462" cy="134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3049588" y="6170613"/>
            <a:ext cx="72231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/>
              <a:t>h</a:t>
            </a:r>
            <a:r>
              <a:rPr lang="ru-RU" altLang="ru-RU"/>
              <a:t>, м</a:t>
            </a:r>
          </a:p>
        </p:txBody>
      </p:sp>
      <p:graphicFrame>
        <p:nvGraphicFramePr>
          <p:cNvPr id="100374" name="Object 22"/>
          <p:cNvGraphicFramePr>
            <a:graphicFrameLocks noChangeAspect="1"/>
          </p:cNvGraphicFramePr>
          <p:nvPr/>
        </p:nvGraphicFramePr>
        <p:xfrm>
          <a:off x="196850" y="3844925"/>
          <a:ext cx="4857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7" name="Формула" r:id="rId16" imgW="228600" imgH="215640" progId="Equation.3">
                  <p:embed/>
                </p:oleObj>
              </mc:Choice>
              <mc:Fallback>
                <p:oleObj name="Формула" r:id="rId16" imgW="22860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3844925"/>
                        <a:ext cx="4857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75" name="Object 23"/>
          <p:cNvGraphicFramePr>
            <a:graphicFrameLocks noChangeAspect="1"/>
          </p:cNvGraphicFramePr>
          <p:nvPr/>
        </p:nvGraphicFramePr>
        <p:xfrm>
          <a:off x="3209925" y="4502150"/>
          <a:ext cx="1136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8" name="Формула" r:id="rId18" imgW="533160" imgH="228600" progId="Equation.3">
                  <p:embed/>
                </p:oleObj>
              </mc:Choice>
              <mc:Fallback>
                <p:oleObj name="Формула" r:id="rId18" imgW="53316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4502150"/>
                        <a:ext cx="11366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1127125" y="5775325"/>
            <a:ext cx="122238" cy="29051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1265238" y="5727700"/>
            <a:ext cx="3730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ym typeface="Symbol" pitchFamily="18" charset="2"/>
              </a:rPr>
              <a:t></a:t>
            </a:r>
            <a:endParaRPr lang="ru-RU" altLang="ru-RU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 flipH="1" flipV="1">
            <a:off x="1676400" y="5365750"/>
            <a:ext cx="0" cy="7143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 flipH="1" flipV="1">
            <a:off x="1676400" y="4748213"/>
            <a:ext cx="0" cy="59213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100381" name="Object 29"/>
          <p:cNvGraphicFramePr>
            <a:graphicFrameLocks noChangeAspect="1"/>
          </p:cNvGraphicFramePr>
          <p:nvPr/>
        </p:nvGraphicFramePr>
        <p:xfrm>
          <a:off x="1758950" y="5465763"/>
          <a:ext cx="4857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49" name="Формула" r:id="rId20" imgW="228600" imgH="215640" progId="Equation.3">
                  <p:embed/>
                </p:oleObj>
              </mc:Choice>
              <mc:Fallback>
                <p:oleObj name="Формула" r:id="rId20" imgW="228600" imgH="2156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5465763"/>
                        <a:ext cx="4857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2" name="Object 30"/>
          <p:cNvGraphicFramePr>
            <a:graphicFrameLocks noChangeAspect="1"/>
          </p:cNvGraphicFramePr>
          <p:nvPr/>
        </p:nvGraphicFramePr>
        <p:xfrm>
          <a:off x="1130300" y="4878388"/>
          <a:ext cx="4587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0" name="Формула" r:id="rId22" imgW="215640" imgH="215640" progId="Equation.3">
                  <p:embed/>
                </p:oleObj>
              </mc:Choice>
              <mc:Fallback>
                <p:oleObj name="Формула" r:id="rId22" imgW="215640" imgH="215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4878388"/>
                        <a:ext cx="4587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83" name="Text Box 31"/>
          <p:cNvSpPr txBox="1">
            <a:spLocks noChangeArrowheads="1"/>
          </p:cNvSpPr>
          <p:nvPr/>
        </p:nvSpPr>
        <p:spPr bwMode="auto">
          <a:xfrm>
            <a:off x="2189163" y="6148388"/>
            <a:ext cx="7445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altLang="ru-RU"/>
              <a:t>h</a:t>
            </a:r>
            <a:r>
              <a:rPr lang="en-US" altLang="ru-RU" baseline="-25000"/>
              <a:t>max</a:t>
            </a:r>
            <a:endParaRPr lang="ru-RU" altLang="ru-RU" baseline="-25000"/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4527550" y="4081463"/>
            <a:ext cx="461645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ru-RU"/>
              <a:t>tg</a:t>
            </a:r>
            <a:r>
              <a:rPr lang="en-US" altLang="ru-RU">
                <a:sym typeface="Symbol" pitchFamily="18" charset="2"/>
              </a:rPr>
              <a:t>=mg   </a:t>
            </a:r>
            <a:r>
              <a:rPr lang="ru-RU" altLang="ru-RU">
                <a:sym typeface="Symbol" pitchFamily="18" charset="2"/>
              </a:rPr>
              <a:t>Падая, тело уменьшает потенц. энергию и увеличивает кинетическую.</a:t>
            </a:r>
            <a:endParaRPr lang="ru-RU" altLang="ru-RU"/>
          </a:p>
        </p:txBody>
      </p:sp>
      <p:graphicFrame>
        <p:nvGraphicFramePr>
          <p:cNvPr id="100385" name="Object 33"/>
          <p:cNvGraphicFramePr>
            <a:graphicFrameLocks noChangeAspect="1"/>
          </p:cNvGraphicFramePr>
          <p:nvPr/>
        </p:nvGraphicFramePr>
        <p:xfrm>
          <a:off x="4059238" y="4948238"/>
          <a:ext cx="3787775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1" name="Формула" r:id="rId24" imgW="1396800" imgH="419040" progId="Equation.3">
                  <p:embed/>
                </p:oleObj>
              </mc:Choice>
              <mc:Fallback>
                <p:oleObj name="Формула" r:id="rId24" imgW="1396800" imgH="419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4948238"/>
                        <a:ext cx="3787775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6" name="Object 34"/>
          <p:cNvGraphicFramePr>
            <a:graphicFrameLocks noChangeAspect="1"/>
          </p:cNvGraphicFramePr>
          <p:nvPr/>
        </p:nvGraphicFramePr>
        <p:xfrm>
          <a:off x="4525963" y="5916613"/>
          <a:ext cx="30988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52" name="Формула" r:id="rId26" imgW="1143000" imgH="266400" progId="Equation.3">
                  <p:embed/>
                </p:oleObj>
              </mc:Choice>
              <mc:Fallback>
                <p:oleObj name="Формула" r:id="rId26" imgW="1143000" imgH="266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5916613"/>
                        <a:ext cx="30988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  <p:bldP spid="100359" grpId="0" autoUpdateAnimBg="0"/>
      <p:bldP spid="100360" grpId="0" animBg="1"/>
      <p:bldP spid="100361" grpId="0" autoUpdateAnimBg="0"/>
      <p:bldP spid="100362" grpId="0" autoUpdateAnimBg="0"/>
      <p:bldP spid="100364" grpId="0" animBg="1"/>
      <p:bldP spid="100369" grpId="0" animBg="1"/>
      <p:bldP spid="100370" grpId="0" animBg="1"/>
      <p:bldP spid="100371" grpId="0" animBg="1"/>
      <p:bldP spid="100372" grpId="0" animBg="1"/>
      <p:bldP spid="100373" grpId="0" autoUpdateAnimBg="0"/>
      <p:bldP spid="100376" grpId="0" animBg="1"/>
      <p:bldP spid="100377" grpId="0" autoUpdateAnimBg="0"/>
      <p:bldP spid="100378" grpId="0" animBg="1"/>
      <p:bldP spid="100380" grpId="0" animBg="1"/>
      <p:bldP spid="100383" grpId="0" autoUpdateAnimBg="0"/>
      <p:bldP spid="10038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>
                <a:gamma/>
                <a:shade val="76078"/>
                <a:invGamma/>
              </a:srgbClr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06D0-375B-42E3-9F18-B7380E9E1846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233B167-88D1-4D51-9373-63D6A88C84EC}" type="slidenum">
              <a:rPr lang="ru-RU" altLang="ru-RU"/>
              <a:pPr lvl="1"/>
              <a:t>24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676833" y="258763"/>
            <a:ext cx="3924770" cy="439224"/>
          </a:xfrm>
          <a:prstGeom prst="rect">
            <a:avLst/>
          </a:prstGeom>
          <a:solidFill>
            <a:srgbClr val="C0C0C0">
              <a:alpha val="50000"/>
            </a:srgbClr>
          </a:solidFill>
          <a:ln w="25400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3200" dirty="0" smtClean="0">
                <a:solidFill>
                  <a:schemeClr val="bg2"/>
                </a:solidFill>
                <a:latin typeface="Monotype Corsiva" pitchFamily="66" charset="0"/>
              </a:rPr>
              <a:t> </a:t>
            </a:r>
            <a:r>
              <a:rPr lang="ru-RU" altLang="ru-RU" sz="3200" dirty="0">
                <a:solidFill>
                  <a:schemeClr val="bg2"/>
                </a:solidFill>
                <a:latin typeface="Monotype Corsiva" pitchFamily="66" charset="0"/>
              </a:rPr>
              <a:t>Механический удар тел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82588" y="684213"/>
            <a:ext cx="8456612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>
                <a:solidFill>
                  <a:schemeClr val="bg2"/>
                </a:solidFill>
              </a:rPr>
              <a:t>Удар заключается в следующем: кинетическая энергия за короткое время преобразуется в энергию упругой деформации. Опыты показывают, что относительная скорость тел после удара ниже расчетной, т. к. нет идеально упругих тел. Характеристикой этого факта служит коэффициент восстановления: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793750" y="2544763"/>
          <a:ext cx="2582863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1" name="Формула" r:id="rId11" imgW="850680" imgH="469800" progId="Equation.3">
                  <p:embed/>
                </p:oleObj>
              </mc:Choice>
              <mc:Fallback>
                <p:oleObj name="Формула" r:id="rId11" imgW="85068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544763"/>
                        <a:ext cx="2582863" cy="14335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627438" y="2738438"/>
            <a:ext cx="53546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  <a:sym typeface="Symbol" pitchFamily="18" charset="2"/>
              </a:rPr>
              <a:t>При </a:t>
            </a:r>
            <a:r>
              <a:rPr lang="ru-RU" altLang="ru-RU" sz="320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ru-RU" altLang="ru-RU">
                <a:solidFill>
                  <a:schemeClr val="bg2"/>
                </a:solidFill>
                <a:sym typeface="Symbol" pitchFamily="18" charset="2"/>
              </a:rPr>
              <a:t>=0 тела абсолютно </a:t>
            </a:r>
            <a:r>
              <a:rPr lang="ru-RU" altLang="ru-RU" b="1" u="sng">
                <a:solidFill>
                  <a:schemeClr val="bg2"/>
                </a:solidFill>
                <a:sym typeface="Symbol" pitchFamily="18" charset="2"/>
              </a:rPr>
              <a:t>неупругие</a:t>
            </a:r>
            <a:endParaRPr lang="ru-RU" altLang="ru-RU" b="1" u="sng">
              <a:solidFill>
                <a:schemeClr val="bg2"/>
              </a:solidFill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627438" y="3348038"/>
            <a:ext cx="50022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  <a:sym typeface="Symbol" pitchFamily="18" charset="2"/>
              </a:rPr>
              <a:t>При </a:t>
            </a:r>
            <a:r>
              <a:rPr lang="ru-RU" altLang="ru-RU" sz="320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ru-RU" altLang="ru-RU">
                <a:solidFill>
                  <a:schemeClr val="bg2"/>
                </a:solidFill>
                <a:sym typeface="Symbol" pitchFamily="18" charset="2"/>
              </a:rPr>
              <a:t>=1 тела абсолютно </a:t>
            </a:r>
            <a:r>
              <a:rPr lang="ru-RU" altLang="ru-RU" b="1" u="sng">
                <a:solidFill>
                  <a:schemeClr val="bg2"/>
                </a:solidFill>
                <a:sym typeface="Symbol" pitchFamily="18" charset="2"/>
              </a:rPr>
              <a:t>упругие</a:t>
            </a:r>
            <a:endParaRPr lang="ru-RU" altLang="ru-RU" b="1" u="sng">
              <a:solidFill>
                <a:schemeClr val="bg2"/>
              </a:solidFill>
            </a:endParaRP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381000" y="3935413"/>
            <a:ext cx="8347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На практике 0</a:t>
            </a:r>
            <a:r>
              <a:rPr lang="en-US" altLang="ru-RU">
                <a:solidFill>
                  <a:schemeClr val="bg2"/>
                </a:solidFill>
              </a:rPr>
              <a:t>&lt;</a:t>
            </a:r>
            <a:r>
              <a:rPr lang="en-US" altLang="ru-RU" sz="360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en-US" altLang="ru-RU">
                <a:solidFill>
                  <a:schemeClr val="bg2"/>
                </a:solidFill>
              </a:rPr>
              <a:t>&lt;1	 </a:t>
            </a:r>
            <a:r>
              <a:rPr lang="en-US" altLang="ru-RU" sz="360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en-US" altLang="ru-RU">
                <a:solidFill>
                  <a:schemeClr val="bg2"/>
                </a:solidFill>
                <a:sym typeface="Symbol" pitchFamily="18" charset="2"/>
              </a:rPr>
              <a:t>=0,56</a:t>
            </a:r>
            <a:r>
              <a:rPr lang="ru-RU" altLang="ru-RU">
                <a:solidFill>
                  <a:schemeClr val="bg2"/>
                </a:solidFill>
                <a:sym typeface="Symbol" pitchFamily="18" charset="2"/>
              </a:rPr>
              <a:t> – сталь, </a:t>
            </a:r>
            <a:r>
              <a:rPr lang="en-US" altLang="ru-RU" sz="3600">
                <a:solidFill>
                  <a:schemeClr val="bg2"/>
                </a:solidFill>
                <a:sym typeface="Symbol" pitchFamily="18" charset="2"/>
              </a:rPr>
              <a:t></a:t>
            </a:r>
            <a:r>
              <a:rPr lang="en-US" altLang="ru-RU">
                <a:solidFill>
                  <a:schemeClr val="bg2"/>
                </a:solidFill>
                <a:sym typeface="Symbol" pitchFamily="18" charset="2"/>
              </a:rPr>
              <a:t>=0,</a:t>
            </a:r>
            <a:r>
              <a:rPr lang="ru-RU" altLang="ru-RU">
                <a:solidFill>
                  <a:schemeClr val="bg2"/>
                </a:solidFill>
                <a:sym typeface="Symbol" pitchFamily="18" charset="2"/>
              </a:rPr>
              <a:t>01 – свинец.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06388" y="4343400"/>
            <a:ext cx="8615362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Удар называется </a:t>
            </a:r>
            <a:r>
              <a:rPr lang="ru-RU" altLang="ru-RU" b="1" u="sng">
                <a:solidFill>
                  <a:schemeClr val="bg2"/>
                </a:solidFill>
              </a:rPr>
              <a:t>центральным</a:t>
            </a:r>
            <a:r>
              <a:rPr lang="ru-RU" altLang="ru-RU">
                <a:solidFill>
                  <a:schemeClr val="bg2"/>
                </a:solidFill>
              </a:rPr>
              <a:t>, если тела до удара движутся вдоль прямой, проходящей через их центры масс.</a:t>
            </a: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992188" y="5775325"/>
            <a:ext cx="593725" cy="501650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2759075" y="5805488"/>
            <a:ext cx="593725" cy="501650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1387" name="Oval 11"/>
          <p:cNvSpPr>
            <a:spLocks noChangeArrowheads="1"/>
          </p:cNvSpPr>
          <p:nvPr/>
        </p:nvSpPr>
        <p:spPr bwMode="auto">
          <a:xfrm>
            <a:off x="4968875" y="5870575"/>
            <a:ext cx="593725" cy="501650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1388" name="Oval 12"/>
          <p:cNvSpPr>
            <a:spLocks noChangeArrowheads="1"/>
          </p:cNvSpPr>
          <p:nvPr/>
        </p:nvSpPr>
        <p:spPr bwMode="auto">
          <a:xfrm>
            <a:off x="7102475" y="5868988"/>
            <a:ext cx="593725" cy="501650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1281113" y="6032500"/>
            <a:ext cx="974725" cy="158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3063875" y="6080125"/>
            <a:ext cx="579438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396875" y="6048375"/>
            <a:ext cx="3840163" cy="3175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101392" name="Object 16"/>
          <p:cNvGraphicFramePr>
            <a:graphicFrameLocks noChangeAspect="1"/>
          </p:cNvGraphicFramePr>
          <p:nvPr/>
        </p:nvGraphicFramePr>
        <p:xfrm>
          <a:off x="1543050" y="5354638"/>
          <a:ext cx="5016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2" name="Формула" r:id="rId13" imgW="164880" imgH="215640" progId="Equation.3">
                  <p:embed/>
                </p:oleObj>
              </mc:Choice>
              <mc:Fallback>
                <p:oleObj name="Формула" r:id="rId13" imgW="1648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5354638"/>
                        <a:ext cx="5016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3" name="Object 17"/>
          <p:cNvGraphicFramePr>
            <a:graphicFrameLocks noChangeAspect="1"/>
          </p:cNvGraphicFramePr>
          <p:nvPr/>
        </p:nvGraphicFramePr>
        <p:xfrm>
          <a:off x="3395663" y="5416550"/>
          <a:ext cx="5413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3" name="Формула" r:id="rId15" imgW="177480" imgH="215640" progId="Equation.3">
                  <p:embed/>
                </p:oleObj>
              </mc:Choice>
              <mc:Fallback>
                <p:oleObj name="Формула" r:id="rId15" imgW="17748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5416550"/>
                        <a:ext cx="54133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4" name="Line 18"/>
          <p:cNvSpPr>
            <a:spLocks noChangeShapeType="1"/>
          </p:cNvSpPr>
          <p:nvPr/>
        </p:nvSpPr>
        <p:spPr bwMode="auto">
          <a:xfrm flipV="1">
            <a:off x="5273675" y="5611813"/>
            <a:ext cx="838200" cy="531812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4618038" y="6127750"/>
            <a:ext cx="3840162" cy="158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flipV="1">
            <a:off x="7375525" y="5410200"/>
            <a:ext cx="169863" cy="715963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1398" name="Arc 22"/>
          <p:cNvSpPr>
            <a:spLocks/>
          </p:cNvSpPr>
          <p:nvPr/>
        </p:nvSpPr>
        <p:spPr bwMode="auto">
          <a:xfrm>
            <a:off x="5713413" y="5854700"/>
            <a:ext cx="184150" cy="273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1399" name="Arc 23"/>
          <p:cNvSpPr>
            <a:spLocks/>
          </p:cNvSpPr>
          <p:nvPr/>
        </p:nvSpPr>
        <p:spPr bwMode="auto">
          <a:xfrm>
            <a:off x="7313613" y="5743575"/>
            <a:ext cx="596900" cy="368300"/>
          </a:xfrm>
          <a:custGeom>
            <a:avLst/>
            <a:gdLst>
              <a:gd name="G0" fmla="+- 0 0 0"/>
              <a:gd name="G1" fmla="+- 20785 0 0"/>
              <a:gd name="G2" fmla="+- 21600 0 0"/>
              <a:gd name="T0" fmla="*/ 5876 w 21600"/>
              <a:gd name="T1" fmla="*/ 0 h 20989"/>
              <a:gd name="T2" fmla="*/ 21599 w 21600"/>
              <a:gd name="T3" fmla="*/ 20989 h 20989"/>
              <a:gd name="T4" fmla="*/ 0 w 21600"/>
              <a:gd name="T5" fmla="*/ 20785 h 20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989" fill="none" extrusionOk="0">
                <a:moveTo>
                  <a:pt x="5876" y="-1"/>
                </a:moveTo>
                <a:cubicBezTo>
                  <a:pt x="15177" y="2629"/>
                  <a:pt x="21600" y="11118"/>
                  <a:pt x="21600" y="20785"/>
                </a:cubicBezTo>
                <a:cubicBezTo>
                  <a:pt x="21600" y="20853"/>
                  <a:pt x="21599" y="20921"/>
                  <a:pt x="21599" y="20989"/>
                </a:cubicBezTo>
              </a:path>
              <a:path w="21600" h="20989" stroke="0" extrusionOk="0">
                <a:moveTo>
                  <a:pt x="5876" y="-1"/>
                </a:moveTo>
                <a:cubicBezTo>
                  <a:pt x="15177" y="2629"/>
                  <a:pt x="21600" y="11118"/>
                  <a:pt x="21600" y="20785"/>
                </a:cubicBezTo>
                <a:cubicBezTo>
                  <a:pt x="21600" y="20853"/>
                  <a:pt x="21599" y="20921"/>
                  <a:pt x="21599" y="20989"/>
                </a:cubicBezTo>
                <a:lnTo>
                  <a:pt x="0" y="2078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101400" name="Object 24"/>
          <p:cNvGraphicFramePr>
            <a:graphicFrameLocks noChangeAspect="1"/>
          </p:cNvGraphicFramePr>
          <p:nvPr/>
        </p:nvGraphicFramePr>
        <p:xfrm>
          <a:off x="5168900" y="5265738"/>
          <a:ext cx="5016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4" name="Формула" r:id="rId17" imgW="164880" imgH="215640" progId="Equation.3">
                  <p:embed/>
                </p:oleObj>
              </mc:Choice>
              <mc:Fallback>
                <p:oleObj name="Формула" r:id="rId17" imgW="16488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5265738"/>
                        <a:ext cx="5016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1" name="Object 25"/>
          <p:cNvGraphicFramePr>
            <a:graphicFrameLocks noChangeAspect="1"/>
          </p:cNvGraphicFramePr>
          <p:nvPr/>
        </p:nvGraphicFramePr>
        <p:xfrm>
          <a:off x="6873875" y="5233988"/>
          <a:ext cx="5413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5" name="Формула" r:id="rId19" imgW="177480" imgH="215640" progId="Equation.3">
                  <p:embed/>
                </p:oleObj>
              </mc:Choice>
              <mc:Fallback>
                <p:oleObj name="Формула" r:id="rId19" imgW="17748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5233988"/>
                        <a:ext cx="54133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1343025" y="5089525"/>
            <a:ext cx="1943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000" b="1">
                <a:solidFill>
                  <a:schemeClr val="bg2"/>
                </a:solidFill>
              </a:rPr>
              <a:t>Центральный</a:t>
            </a:r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5426075" y="5045075"/>
            <a:ext cx="2298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2000" b="1">
                <a:solidFill>
                  <a:schemeClr val="bg2"/>
                </a:solidFill>
              </a:rPr>
              <a:t>Не центральный</a:t>
            </a:r>
          </a:p>
        </p:txBody>
      </p: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5943600" y="5694363"/>
            <a:ext cx="4381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 sz="3200">
                <a:solidFill>
                  <a:schemeClr val="bg2"/>
                </a:solidFill>
                <a:latin typeface="Symbol" pitchFamily="18" charset="2"/>
              </a:rPr>
              <a:t>a</a:t>
            </a:r>
            <a:endParaRPr lang="ru-RU" altLang="ru-RU" sz="3200">
              <a:solidFill>
                <a:schemeClr val="bg2"/>
              </a:solidFill>
              <a:latin typeface="Symbol" pitchFamily="18" charset="2"/>
            </a:endParaRPr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7834313" y="5648325"/>
            <a:ext cx="40481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 sz="3200">
                <a:solidFill>
                  <a:schemeClr val="bg2"/>
                </a:solidFill>
                <a:latin typeface="Symbol" pitchFamily="18" charset="2"/>
              </a:rPr>
              <a:t>b</a:t>
            </a:r>
            <a:endParaRPr lang="ru-RU" altLang="ru-RU" sz="3200">
              <a:solidFill>
                <a:schemeClr val="bg2"/>
              </a:solidFill>
              <a:latin typeface="Symbol" pitchFamily="18" charset="2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  <p:bldP spid="101379" grpId="0" autoUpdateAnimBg="0"/>
      <p:bldP spid="101381" grpId="0" autoUpdateAnimBg="0"/>
      <p:bldP spid="101382" grpId="0" autoUpdateAnimBg="0"/>
      <p:bldP spid="101383" grpId="0" autoUpdateAnimBg="0"/>
      <p:bldP spid="101384" grpId="0" autoUpdateAnimBg="0"/>
      <p:bldP spid="101385" grpId="0" animBg="1"/>
      <p:bldP spid="101386" grpId="0" animBg="1"/>
      <p:bldP spid="101387" grpId="0" animBg="1"/>
      <p:bldP spid="101388" grpId="0" animBg="1"/>
      <p:bldP spid="101389" grpId="0" animBg="1"/>
      <p:bldP spid="101390" grpId="0" animBg="1"/>
      <p:bldP spid="101391" grpId="0" animBg="1"/>
      <p:bldP spid="101394" grpId="0" animBg="1"/>
      <p:bldP spid="101395" grpId="0" animBg="1"/>
      <p:bldP spid="101396" grpId="0" animBg="1"/>
      <p:bldP spid="101398" grpId="0" animBg="1"/>
      <p:bldP spid="101399" grpId="0" animBg="1"/>
      <p:bldP spid="101402" grpId="0" autoUpdateAnimBg="0"/>
      <p:bldP spid="101403" grpId="0" autoUpdateAnimBg="0"/>
      <p:bldP spid="101404" grpId="0" autoUpdateAnimBg="0"/>
      <p:bldP spid="10140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4192-0136-4501-A8A8-77DF23AFA3D5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13CAAE5-2B6B-4864-B394-A4AE09EACF73}" type="slidenum">
              <a:rPr lang="ru-RU" altLang="ru-RU"/>
              <a:pPr lvl="1"/>
              <a:t>25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06388" y="457200"/>
            <a:ext cx="8615362" cy="144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2889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kumimoji="0" lang="ru-RU" altLang="ru-RU">
                <a:latin typeface="Book Antiqua" pitchFamily="18" charset="0"/>
              </a:rPr>
              <a:t>Абсолютно упругий удар – это такой удар, при котором вся кинетическая энергия системы до удара переходит полностью в кинетическую энергию после удара.</a:t>
            </a:r>
          </a:p>
          <a:p>
            <a:pPr algn="just">
              <a:spcBef>
                <a:spcPct val="20000"/>
              </a:spcBef>
            </a:pPr>
            <a:r>
              <a:rPr kumimoji="0" lang="ru-RU" altLang="ru-RU">
                <a:latin typeface="Book Antiqua" pitchFamily="18" charset="0"/>
              </a:rPr>
              <a:t>При этом выполняются законы сохранения импульса и энергии (потенциальная энергия не меняется).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14313" y="1987550"/>
            <a:ext cx="8607425" cy="347663"/>
          </a:xfrm>
          <a:prstGeom prst="rect">
            <a:avLst/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Arial" charset="0"/>
              </a:rPr>
              <a:t>Найдем выражения для скоростей после абс. упруг. удара:</a:t>
            </a: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98450" y="2497138"/>
          <a:ext cx="49704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4" name="Формула" r:id="rId8" imgW="1993680" imgH="215640" progId="Equation.3">
                  <p:embed/>
                </p:oleObj>
              </mc:Choice>
              <mc:Fallback>
                <p:oleObj name="Формула" r:id="rId8" imgW="19936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497138"/>
                        <a:ext cx="49704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214313" y="2962275"/>
          <a:ext cx="54768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5" name="Формула" r:id="rId10" imgW="2197080" imgH="419040" progId="Equation.3">
                  <p:embed/>
                </p:oleObj>
              </mc:Choice>
              <mc:Fallback>
                <p:oleObj name="Формула" r:id="rId10" imgW="21970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962275"/>
                        <a:ext cx="54768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6" name="AutoShape 6"/>
          <p:cNvSpPr>
            <a:spLocks/>
          </p:cNvSpPr>
          <p:nvPr/>
        </p:nvSpPr>
        <p:spPr bwMode="auto">
          <a:xfrm>
            <a:off x="5546725" y="2620963"/>
            <a:ext cx="366713" cy="1447800"/>
          </a:xfrm>
          <a:prstGeom prst="rightBrace">
            <a:avLst>
              <a:gd name="adj1" fmla="val 32900"/>
              <a:gd name="adj2" fmla="val 51097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6173788" y="2497138"/>
            <a:ext cx="24812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Где:		   </a:t>
            </a:r>
            <a:r>
              <a:rPr lang="ru-RU" altLang="ru-RU">
                <a:sym typeface="Symbol" pitchFamily="18" charset="2"/>
              </a:rPr>
              <a:t></a:t>
            </a:r>
            <a:r>
              <a:rPr lang="ru-RU" altLang="ru-RU"/>
              <a:t> </a:t>
            </a:r>
          </a:p>
        </p:txBody>
      </p:sp>
      <p:graphicFrame>
        <p:nvGraphicFramePr>
          <p:cNvPr id="102408" name="Object 8"/>
          <p:cNvGraphicFramePr>
            <a:graphicFrameLocks noChangeAspect="1"/>
          </p:cNvGraphicFramePr>
          <p:nvPr/>
        </p:nvGraphicFramePr>
        <p:xfrm>
          <a:off x="6926263" y="2374900"/>
          <a:ext cx="9493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6" name="Формула" r:id="rId12" imgW="380880" imgH="215640" progId="Equation.3">
                  <p:embed/>
                </p:oleObj>
              </mc:Choice>
              <mc:Fallback>
                <p:oleObj name="Формула" r:id="rId12" imgW="3808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63" y="2374900"/>
                        <a:ext cx="9493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6308725" y="2787650"/>
            <a:ext cx="2635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скорости шаров до удара</a:t>
            </a:r>
          </a:p>
        </p:txBody>
      </p:sp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6118225" y="3549650"/>
          <a:ext cx="9493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7" name="Формула" r:id="rId14" imgW="380880" imgH="215640" progId="Equation.3">
                  <p:embed/>
                </p:oleObj>
              </mc:Choice>
              <mc:Fallback>
                <p:oleObj name="Формула" r:id="rId14" imgW="3808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3549650"/>
                        <a:ext cx="9493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7040563" y="3643313"/>
            <a:ext cx="21034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- после удара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169863" y="4098925"/>
            <a:ext cx="89741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Перенесем слагаемые с индексами 1 в одну часть, а с 2 в друг.</a:t>
            </a:r>
          </a:p>
        </p:txBody>
      </p:sp>
      <p:graphicFrame>
        <p:nvGraphicFramePr>
          <p:cNvPr id="102413" name="Object 13"/>
          <p:cNvGraphicFramePr>
            <a:graphicFrameLocks noChangeAspect="1"/>
          </p:cNvGraphicFramePr>
          <p:nvPr/>
        </p:nvGraphicFramePr>
        <p:xfrm>
          <a:off x="417513" y="4419600"/>
          <a:ext cx="424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8" name="Формула" r:id="rId16" imgW="1701720" imgH="215640" progId="Equation.3">
                  <p:embed/>
                </p:oleObj>
              </mc:Choice>
              <mc:Fallback>
                <p:oleObj name="Формула" r:id="rId16" imgW="170172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4419600"/>
                        <a:ext cx="4241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4" name="Object 14"/>
          <p:cNvGraphicFramePr>
            <a:graphicFrameLocks noChangeAspect="1"/>
          </p:cNvGraphicFramePr>
          <p:nvPr/>
        </p:nvGraphicFramePr>
        <p:xfrm>
          <a:off x="366713" y="4906963"/>
          <a:ext cx="44323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9" name="Формула" r:id="rId18" imgW="1777680" imgH="228600" progId="Equation.3">
                  <p:embed/>
                </p:oleObj>
              </mc:Choice>
              <mc:Fallback>
                <p:oleObj name="Формула" r:id="rId18" imgW="177768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4906963"/>
                        <a:ext cx="44323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5" name="AutoShape 15"/>
          <p:cNvSpPr>
            <a:spLocks/>
          </p:cNvSpPr>
          <p:nvPr/>
        </p:nvSpPr>
        <p:spPr bwMode="auto">
          <a:xfrm>
            <a:off x="4754563" y="4389438"/>
            <a:ext cx="395287" cy="1038225"/>
          </a:xfrm>
          <a:prstGeom prst="rightBrace">
            <a:avLst>
              <a:gd name="adj1" fmla="val 21888"/>
              <a:gd name="adj2" fmla="val 51097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2416" name="Text Box 16"/>
          <p:cNvSpPr txBox="1">
            <a:spLocks noChangeArrowheads="1"/>
          </p:cNvSpPr>
          <p:nvPr/>
        </p:nvSpPr>
        <p:spPr bwMode="auto">
          <a:xfrm>
            <a:off x="5421313" y="4632325"/>
            <a:ext cx="3722687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Раскроем разность квадратов во втором уравнении</a:t>
            </a:r>
          </a:p>
        </p:txBody>
      </p:sp>
      <p:graphicFrame>
        <p:nvGraphicFramePr>
          <p:cNvPr id="102417" name="Object 17"/>
          <p:cNvGraphicFramePr>
            <a:graphicFrameLocks noChangeAspect="1"/>
          </p:cNvGraphicFramePr>
          <p:nvPr/>
        </p:nvGraphicFramePr>
        <p:xfrm>
          <a:off x="682625" y="5591175"/>
          <a:ext cx="72167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0" name="Формула" r:id="rId20" imgW="2895480" imgH="215640" progId="Equation.3">
                  <p:embed/>
                </p:oleObj>
              </mc:Choice>
              <mc:Fallback>
                <p:oleObj name="Формула" r:id="rId20" imgW="289548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5591175"/>
                        <a:ext cx="72167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3201988" y="6218238"/>
            <a:ext cx="53594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Заметим, что эти выражения равны.</a:t>
            </a:r>
          </a:p>
        </p:txBody>
      </p:sp>
      <p:sp>
        <p:nvSpPr>
          <p:cNvPr id="102423" name="AutoShape 23"/>
          <p:cNvSpPr>
            <a:spLocks/>
          </p:cNvSpPr>
          <p:nvPr/>
        </p:nvSpPr>
        <p:spPr bwMode="auto">
          <a:xfrm rot="16148998">
            <a:off x="1534319" y="5231607"/>
            <a:ext cx="247650" cy="1922462"/>
          </a:xfrm>
          <a:prstGeom prst="leftBrace">
            <a:avLst>
              <a:gd name="adj1" fmla="val 64690"/>
              <a:gd name="adj2" fmla="val 50139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 flipH="1" flipV="1">
            <a:off x="1782763" y="6248400"/>
            <a:ext cx="1417637" cy="106363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2428" name="Line 28"/>
          <p:cNvSpPr>
            <a:spLocks noChangeShapeType="1"/>
          </p:cNvSpPr>
          <p:nvPr/>
        </p:nvSpPr>
        <p:spPr bwMode="auto">
          <a:xfrm flipH="1" flipV="1">
            <a:off x="1585913" y="4937125"/>
            <a:ext cx="1644650" cy="13716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3" grpId="0" animBg="1" autoUpdateAnimBg="0"/>
      <p:bldP spid="102406" grpId="0" animBg="1"/>
      <p:bldP spid="102407" grpId="0" autoUpdateAnimBg="0"/>
      <p:bldP spid="102409" grpId="0" autoUpdateAnimBg="0"/>
      <p:bldP spid="102411" grpId="0" autoUpdateAnimBg="0"/>
      <p:bldP spid="102412" grpId="0" autoUpdateAnimBg="0"/>
      <p:bldP spid="102415" grpId="0" animBg="1"/>
      <p:bldP spid="102416" grpId="0" autoUpdateAnimBg="0"/>
      <p:bldP spid="102418" grpId="0" autoUpdateAnimBg="0"/>
      <p:bldP spid="102423" grpId="0" animBg="1"/>
      <p:bldP spid="102427" grpId="0" animBg="1"/>
      <p:bldP spid="1024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30F4-6C60-4FBB-A40F-4A832C64C3F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148A17C-1267-466F-ABFC-506F1AED015F}" type="slidenum">
              <a:rPr lang="ru-RU" altLang="ru-RU"/>
              <a:pPr lvl="1"/>
              <a:t>26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407988" y="241300"/>
          <a:ext cx="73120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5" name="Формула" r:id="rId8" imgW="2933640" imgH="215640" progId="Equation.3">
                  <p:embed/>
                </p:oleObj>
              </mc:Choice>
              <mc:Fallback>
                <p:oleObj name="Формула" r:id="rId8" imgW="293364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41300"/>
                        <a:ext cx="73120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4638" y="974725"/>
            <a:ext cx="55641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Сокращая на равные части, получим:</a:t>
            </a:r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5875338" y="881063"/>
          <a:ext cx="25955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6" name="Формула" r:id="rId10" imgW="1041120" imgH="215640" progId="Equation.3">
                  <p:embed/>
                </p:oleObj>
              </mc:Choice>
              <mc:Fallback>
                <p:oleObj name="Формула" r:id="rId10" imgW="1041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881063"/>
                        <a:ext cx="25955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20675" y="1431925"/>
            <a:ext cx="65389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solidFill>
                  <a:schemeClr val="bg2"/>
                </a:solidFill>
              </a:rPr>
              <a:t>Тогда, переписав систему уравнений имеем:</a:t>
            </a:r>
          </a:p>
        </p:txBody>
      </p:sp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463550" y="1828800"/>
          <a:ext cx="424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7" name="Формула" r:id="rId12" imgW="1701720" imgH="215640" progId="Equation.3">
                  <p:embed/>
                </p:oleObj>
              </mc:Choice>
              <mc:Fallback>
                <p:oleObj name="Формула" r:id="rId12" imgW="17017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828800"/>
                        <a:ext cx="42418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541338" y="2328863"/>
          <a:ext cx="25955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8" name="Формула" r:id="rId14" imgW="1041120" imgH="215640" progId="Equation.3">
                  <p:embed/>
                </p:oleObj>
              </mc:Choice>
              <mc:Fallback>
                <p:oleObj name="Формула" r:id="rId14" imgW="1041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28863"/>
                        <a:ext cx="25955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2" name="AutoShape 8"/>
          <p:cNvSpPr>
            <a:spLocks/>
          </p:cNvSpPr>
          <p:nvPr/>
        </p:nvSpPr>
        <p:spPr bwMode="auto">
          <a:xfrm>
            <a:off x="4692650" y="1858963"/>
            <a:ext cx="395288" cy="1038225"/>
          </a:xfrm>
          <a:prstGeom prst="rightBrace">
            <a:avLst>
              <a:gd name="adj1" fmla="val 21888"/>
              <a:gd name="adj2" fmla="val 51097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5167313" y="1782763"/>
            <a:ext cx="2508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altLang="ru-RU">
                <a:solidFill>
                  <a:schemeClr val="bg2"/>
                </a:solidFill>
              </a:rPr>
              <a:t>Решим систему относительно </a:t>
            </a:r>
          </a:p>
        </p:txBody>
      </p:sp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7473950" y="2103438"/>
          <a:ext cx="9493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9" name="Формула" r:id="rId15" imgW="380880" imgH="215640" progId="Equation.3">
                  <p:embed/>
                </p:oleObj>
              </mc:Choice>
              <mc:Fallback>
                <p:oleObj name="Формула" r:id="rId15" imgW="3808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0" y="2103438"/>
                        <a:ext cx="9493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711200" y="3238500"/>
          <a:ext cx="41132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0" name="Формула" r:id="rId17" imgW="1650960" imgH="431640" progId="Equation.3">
                  <p:embed/>
                </p:oleObj>
              </mc:Choice>
              <mc:Fallback>
                <p:oleObj name="Формула" r:id="rId17" imgW="165096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238500"/>
                        <a:ext cx="4113213" cy="1073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7" name="Object 13"/>
          <p:cNvGraphicFramePr>
            <a:graphicFrameLocks noChangeAspect="1"/>
          </p:cNvGraphicFramePr>
          <p:nvPr/>
        </p:nvGraphicFramePr>
        <p:xfrm>
          <a:off x="696913" y="4565650"/>
          <a:ext cx="4113212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1" name="Формула" r:id="rId19" imgW="1650960" imgH="431640" progId="Equation.3">
                  <p:embed/>
                </p:oleObj>
              </mc:Choice>
              <mc:Fallback>
                <p:oleObj name="Формула" r:id="rId19" imgW="16509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4565650"/>
                        <a:ext cx="4113212" cy="1073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5197475" y="3306763"/>
            <a:ext cx="37242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30000"/>
              </a:lnSpc>
            </a:pPr>
            <a:r>
              <a:rPr lang="ru-RU" altLang="ru-RU">
                <a:solidFill>
                  <a:schemeClr val="bg2"/>
                </a:solidFill>
              </a:rPr>
              <a:t>Формулы для расчета скоростей после абсолютно упругого удара.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  <p:bldP spid="103429" grpId="0" autoUpdateAnimBg="0"/>
      <p:bldP spid="103432" grpId="0" animBg="1"/>
      <p:bldP spid="103433" grpId="0" autoUpdateAnimBg="0"/>
      <p:bldP spid="10343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D7D3-6BBE-4274-8D4B-7DDB06415C25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E6D2EF2-E85C-44DE-B221-CA979456CD13}" type="slidenum">
              <a:rPr lang="ru-RU" altLang="ru-RU"/>
              <a:pPr lvl="1"/>
              <a:t>27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36550" y="258763"/>
            <a:ext cx="86090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Абсолютно неупругий удар – это столкновение, после которого тела объединяются (слипаются) и далее двигаются совместно.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974725" y="1431925"/>
            <a:ext cx="960438" cy="823913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1463675" y="1843088"/>
            <a:ext cx="928688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3017838" y="1674813"/>
            <a:ext cx="547687" cy="488950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flipH="1">
            <a:off x="2620963" y="1920875"/>
            <a:ext cx="6556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104456" name="Object 8"/>
          <p:cNvGraphicFramePr>
            <a:graphicFrameLocks noChangeAspect="1"/>
          </p:cNvGraphicFramePr>
          <p:nvPr/>
        </p:nvGraphicFramePr>
        <p:xfrm>
          <a:off x="1863725" y="1103313"/>
          <a:ext cx="5016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9" name="Формула" r:id="rId12" imgW="164880" imgH="215640" progId="Equation.3">
                  <p:embed/>
                </p:oleObj>
              </mc:Choice>
              <mc:Fallback>
                <p:oleObj name="Формула" r:id="rId12" imgW="1648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1103313"/>
                        <a:ext cx="5016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8" name="Object 10"/>
          <p:cNvGraphicFramePr>
            <a:graphicFrameLocks noChangeAspect="1"/>
          </p:cNvGraphicFramePr>
          <p:nvPr/>
        </p:nvGraphicFramePr>
        <p:xfrm>
          <a:off x="2647950" y="1103313"/>
          <a:ext cx="54133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0" name="Формула" r:id="rId14" imgW="177480" imgH="215640" progId="Equation.3">
                  <p:embed/>
                </p:oleObj>
              </mc:Choice>
              <mc:Fallback>
                <p:oleObj name="Формула" r:id="rId14" imgW="1774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1103313"/>
                        <a:ext cx="54133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073650" y="1446213"/>
            <a:ext cx="960438" cy="823912"/>
          </a:xfrm>
          <a:prstGeom prst="ellipse">
            <a:avLst/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 rot="-10775013">
            <a:off x="5851525" y="1539875"/>
            <a:ext cx="396875" cy="669925"/>
          </a:xfrm>
          <a:prstGeom prst="moon">
            <a:avLst>
              <a:gd name="adj" fmla="val 50000"/>
            </a:avLst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5592763" y="1889125"/>
            <a:ext cx="960437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104462" name="Object 14"/>
          <p:cNvGraphicFramePr>
            <a:graphicFrameLocks noChangeAspect="1"/>
          </p:cNvGraphicFramePr>
          <p:nvPr/>
        </p:nvGraphicFramePr>
        <p:xfrm>
          <a:off x="6261100" y="1177925"/>
          <a:ext cx="4921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1" name="Формула" r:id="rId16" imgW="126720" imgH="177480" progId="Equation.3">
                  <p:embed/>
                </p:oleObj>
              </mc:Choice>
              <mc:Fallback>
                <p:oleObj name="Формула" r:id="rId16" imgW="1267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177925"/>
                        <a:ext cx="49212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4786313" y="885825"/>
          <a:ext cx="12350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2" name="Формула" r:id="rId18" imgW="495000" imgH="215640" progId="Equation.3">
                  <p:embed/>
                </p:oleObj>
              </mc:Choice>
              <mc:Fallback>
                <p:oleObj name="Формула" r:id="rId18" imgW="49500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885825"/>
                        <a:ext cx="12350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4" name="Object 16"/>
          <p:cNvGraphicFramePr>
            <a:graphicFrameLocks noChangeAspect="1"/>
          </p:cNvGraphicFramePr>
          <p:nvPr/>
        </p:nvGraphicFramePr>
        <p:xfrm>
          <a:off x="561975" y="1114425"/>
          <a:ext cx="4746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3" name="Формула" r:id="rId20" imgW="190440" imgH="215640" progId="Equation.3">
                  <p:embed/>
                </p:oleObj>
              </mc:Choice>
              <mc:Fallback>
                <p:oleObj name="Формула" r:id="rId20" imgW="19044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114425"/>
                        <a:ext cx="4746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5" name="Object 17"/>
          <p:cNvGraphicFramePr>
            <a:graphicFrameLocks noChangeAspect="1"/>
          </p:cNvGraphicFramePr>
          <p:nvPr/>
        </p:nvGraphicFramePr>
        <p:xfrm>
          <a:off x="3381375" y="1112838"/>
          <a:ext cx="508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4" name="Формула" r:id="rId22" imgW="203040" imgH="215640" progId="Equation.3">
                  <p:embed/>
                </p:oleObj>
              </mc:Choice>
              <mc:Fallback>
                <p:oleObj name="Формула" r:id="rId22" imgW="20304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112838"/>
                        <a:ext cx="5080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6599238" y="1098550"/>
            <a:ext cx="25447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altLang="ru-RU"/>
              <a:t>Тела </a:t>
            </a:r>
          </a:p>
          <a:p>
            <a:pPr algn="ctr"/>
            <a:r>
              <a:rPr lang="ru-RU" altLang="ru-RU"/>
              <a:t>«слиплись»</a:t>
            </a:r>
          </a:p>
          <a:p>
            <a:pPr algn="ctr"/>
            <a:r>
              <a:rPr lang="ru-RU" altLang="ru-RU"/>
              <a:t>Пример – глиняные шары</a:t>
            </a: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366713" y="2362200"/>
            <a:ext cx="84613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Для абсолютно неупругого удара выполняется только закон сохранения импульса. Законом сохранения энергии очень трудно пользоваться, т.к. трудно учесть долю энергии, расходуемой на деформацию, изменение температуры и т. д.	Следовательно:</a:t>
            </a:r>
          </a:p>
        </p:txBody>
      </p:sp>
      <p:graphicFrame>
        <p:nvGraphicFramePr>
          <p:cNvPr id="104468" name="Object 20"/>
          <p:cNvGraphicFramePr>
            <a:graphicFrameLocks noChangeAspect="1"/>
          </p:cNvGraphicFramePr>
          <p:nvPr/>
        </p:nvGraphicFramePr>
        <p:xfrm>
          <a:off x="655638" y="3778250"/>
          <a:ext cx="45593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5" name="Формула" r:id="rId24" imgW="1828800" imgH="215640" progId="Equation.3">
                  <p:embed/>
                </p:oleObj>
              </mc:Choice>
              <mc:Fallback>
                <p:oleObj name="Формула" r:id="rId24" imgW="182880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3778250"/>
                        <a:ext cx="45593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9" name="Object 21"/>
          <p:cNvGraphicFramePr>
            <a:graphicFrameLocks noChangeAspect="1"/>
          </p:cNvGraphicFramePr>
          <p:nvPr/>
        </p:nvGraphicFramePr>
        <p:xfrm>
          <a:off x="547688" y="4410075"/>
          <a:ext cx="30067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6" name="Формула" r:id="rId26" imgW="1206360" imgH="431640" progId="Equation.3">
                  <p:embed/>
                </p:oleObj>
              </mc:Choice>
              <mc:Fallback>
                <p:oleObj name="Формула" r:id="rId26" imgW="120636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4410075"/>
                        <a:ext cx="3006725" cy="10731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3779838" y="4570413"/>
            <a:ext cx="388461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/>
              <a:t>- </a:t>
            </a:r>
            <a:r>
              <a:rPr lang="ru-RU" altLang="ru-RU">
                <a:latin typeface="Arial" charset="0"/>
              </a:rPr>
              <a:t>формула для скорости после неупругого удара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1036638" y="5835650"/>
            <a:ext cx="67849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Что же происходит с кинетической энергией</a:t>
            </a:r>
            <a:r>
              <a:rPr lang="en-US" altLang="ru-RU"/>
              <a:t>?</a:t>
            </a:r>
            <a:endParaRPr lang="ru-RU" altLang="ru-RU"/>
          </a:p>
        </p:txBody>
      </p:sp>
      <p:graphicFrame>
        <p:nvGraphicFramePr>
          <p:cNvPr id="104473" name="Object 25"/>
          <p:cNvGraphicFramePr>
            <a:graphicFrameLocks noChangeAspect="1"/>
          </p:cNvGraphicFramePr>
          <p:nvPr/>
        </p:nvGraphicFramePr>
        <p:xfrm>
          <a:off x="7800975" y="4784725"/>
          <a:ext cx="6016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7" name="Формула" r:id="rId28" imgW="241200" imgH="215640" progId="Equation.3">
                  <p:embed/>
                </p:oleObj>
              </mc:Choice>
              <mc:Fallback>
                <p:oleObj name="Формула" r:id="rId28" imgW="24120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0975" y="4784725"/>
                        <a:ext cx="6016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044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1044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1" grpId="0" animBg="1"/>
      <p:bldP spid="104452" grpId="0" animBg="1"/>
      <p:bldP spid="104453" grpId="0" animBg="1"/>
      <p:bldP spid="104454" grpId="0" animBg="1"/>
      <p:bldP spid="104459" grpId="0" animBg="1"/>
      <p:bldP spid="104460" grpId="0" animBg="1"/>
      <p:bldP spid="104461" grpId="0" animBg="1"/>
      <p:bldP spid="104466" grpId="0" autoUpdateAnimBg="0"/>
      <p:bldP spid="104467" grpId="0" autoUpdateAnimBg="0"/>
      <p:bldP spid="104470" grpId="0" autoUpdateAnimBg="0"/>
      <p:bldP spid="10447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385A-E4E1-4786-A880-0D9BD559AF13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ABA2043-555A-4D44-BFCF-AF0F574D6275}" type="slidenum">
              <a:rPr lang="ru-RU" altLang="ru-RU"/>
              <a:pPr lvl="1"/>
              <a:t>28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36550" y="288925"/>
            <a:ext cx="858043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Из–за деформации тел происходит потеря энергии. Предлагаю ее найти.</a:t>
            </a:r>
          </a:p>
        </p:txBody>
      </p:sp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001713" y="1087438"/>
          <a:ext cx="11366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1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1087438"/>
                        <a:ext cx="113665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2211388" y="809625"/>
          <a:ext cx="55705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2" name="Формула" r:id="rId10" imgW="2234880" imgH="482400" progId="Equation.3">
                  <p:embed/>
                </p:oleObj>
              </mc:Choice>
              <mc:Fallback>
                <p:oleObj name="Формула" r:id="rId10" imgW="22348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809625"/>
                        <a:ext cx="55705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7038975" y="2849563"/>
          <a:ext cx="6016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3" name="Формула" r:id="rId12" imgW="241200" imgH="215640" progId="Equation.3">
                  <p:embed/>
                </p:oleObj>
              </mc:Choice>
              <mc:Fallback>
                <p:oleObj name="Формула" r:id="rId12" imgW="2412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2849563"/>
                        <a:ext cx="6016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9" name="Object 7"/>
          <p:cNvGraphicFramePr>
            <a:graphicFrameLocks noChangeAspect="1"/>
          </p:cNvGraphicFramePr>
          <p:nvPr/>
        </p:nvGraphicFramePr>
        <p:xfrm>
          <a:off x="3465513" y="2014538"/>
          <a:ext cx="44497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4" name="Формула" r:id="rId14" imgW="1447560" imgH="253800" progId="Equation.3">
                  <p:embed/>
                </p:oleObj>
              </mc:Choice>
              <mc:Fallback>
                <p:oleObj name="Формула" r:id="rId14" imgW="144756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2014538"/>
                        <a:ext cx="444976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701675" y="2243138"/>
            <a:ext cx="1341438" cy="628650"/>
          </a:xfrm>
          <a:prstGeom prst="wedgeRectCallout">
            <a:avLst>
              <a:gd name="adj1" fmla="val 1954"/>
              <a:gd name="adj2" fmla="val -151009"/>
            </a:avLst>
          </a:prstGeom>
          <a:solidFill>
            <a:srgbClr val="C0C0C0">
              <a:alpha val="50000"/>
            </a:srgbClr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46800" rIns="54000" bIns="46800">
            <a:spAutoFit/>
          </a:bodyPr>
          <a:lstStyle/>
          <a:p>
            <a:pPr algn="ctr"/>
            <a:r>
              <a:rPr lang="ru-RU" altLang="ru-RU"/>
              <a:t>Потеря энергии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347913" y="2952750"/>
            <a:ext cx="4760912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Подставим вместо </a:t>
            </a:r>
            <a:r>
              <a:rPr lang="en-US" altLang="ru-RU" sz="2800"/>
              <a:t>u</a:t>
            </a:r>
            <a:r>
              <a:rPr lang="en-US" altLang="ru-RU"/>
              <a:t> </a:t>
            </a:r>
            <a:r>
              <a:rPr lang="ru-RU" altLang="ru-RU"/>
              <a:t>выражение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7681913" y="2940050"/>
            <a:ext cx="1028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/>
              <a:t>тогда:</a:t>
            </a:r>
          </a:p>
        </p:txBody>
      </p:sp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434975" y="3940175"/>
          <a:ext cx="464978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5" name="Формула" r:id="rId16" imgW="1714320" imgH="431640" progId="Equation.3">
                  <p:embed/>
                </p:oleObj>
              </mc:Choice>
              <mc:Fallback>
                <p:oleObj name="Формула" r:id="rId16" imgW="171432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3940175"/>
                        <a:ext cx="464978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5213350" y="4144963"/>
            <a:ext cx="36163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altLang="ru-RU"/>
              <a:t>Каждому студенту я предлагаю дома, самостоятельно получить эту формулу!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1584325" y="6011863"/>
            <a:ext cx="458946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 sz="1000" b="1">
                <a:solidFill>
                  <a:srgbClr val="FF0000"/>
                </a:solidFill>
              </a:rPr>
              <a:t>Ремарочка (КОЛЕБАНИЯ БЫ СЮДА ВСТАВИТЬ УСПЕЕМ-ИЗУЧИМ)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80" grpId="0" animBg="1" autoUpdateAnimBg="0"/>
      <p:bldP spid="105481" grpId="0" autoUpdateAnimBg="0"/>
      <p:bldP spid="105482" grpId="0" autoUpdateAnimBg="0"/>
      <p:bldP spid="10548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51FE-467C-4871-8366-7ED721429868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3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0AD4843-8EFF-4C56-9721-CBDF7CD6261C}" type="slidenum">
              <a:rPr lang="ru-RU" altLang="ru-RU"/>
              <a:pPr lvl="1"/>
              <a:t>3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98438" y="250825"/>
            <a:ext cx="8734425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85000"/>
              </a:lnSpc>
            </a:pPr>
            <a:r>
              <a:rPr lang="ru-RU" altLang="ru-RU">
                <a:latin typeface="Times New Roman" pitchFamily="18" charset="0"/>
              </a:rPr>
              <a:t>Сила – векторная величина, характеризующая меру механического воздействия на тело со стороны других тел или полей. </a:t>
            </a:r>
          </a:p>
          <a:p>
            <a:pPr>
              <a:lnSpc>
                <a:spcPct val="85000"/>
              </a:lnSpc>
            </a:pPr>
            <a:r>
              <a:rPr lang="ru-RU" altLang="ru-RU">
                <a:latin typeface="Times New Roman" pitchFamily="18" charset="0"/>
              </a:rPr>
              <a:t>Сила задается с помощью модуля, направления и точки приложения.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73050" y="2047875"/>
            <a:ext cx="865663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Опыты показали: если на тело действуют </a:t>
            </a:r>
            <a:r>
              <a:rPr lang="en-US" altLang="ru-RU">
                <a:latin typeface="Times New Roman" pitchFamily="18" charset="0"/>
              </a:rPr>
              <a:t>n – </a:t>
            </a:r>
            <a:r>
              <a:rPr lang="ru-RU" altLang="ru-RU">
                <a:latin typeface="Times New Roman" pitchFamily="18" charset="0"/>
              </a:rPr>
              <a:t>сил, приложенных в </a:t>
            </a:r>
            <a:r>
              <a:rPr lang="ru-RU" altLang="ru-RU" u="sng">
                <a:latin typeface="Times New Roman" pitchFamily="18" charset="0"/>
              </a:rPr>
              <a:t>одной точке</a:t>
            </a:r>
            <a:r>
              <a:rPr lang="ru-RU" altLang="ru-RU">
                <a:latin typeface="Times New Roman" pitchFamily="18" charset="0"/>
              </a:rPr>
              <a:t>, то их можно заменить геометрической суммой: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20688" y="3703638"/>
          <a:ext cx="153035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Формула" r:id="rId7" imgW="634680" imgH="431640" progId="Equation.3">
                  <p:embed/>
                </p:oleObj>
              </mc:Choice>
              <mc:Fallback>
                <p:oleObj name="Формула" r:id="rId7" imgW="6346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3703638"/>
                        <a:ext cx="1530350" cy="1042987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260725" y="3475038"/>
            <a:ext cx="838200" cy="1173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H="1">
            <a:off x="4129088" y="3841750"/>
            <a:ext cx="92075" cy="823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H="1">
            <a:off x="4114800" y="3581400"/>
            <a:ext cx="884238" cy="1112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4116388" y="4373563"/>
            <a:ext cx="1493837" cy="274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260725" y="4435475"/>
            <a:ext cx="45561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4100513" y="4632325"/>
            <a:ext cx="46037" cy="30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681288" y="3368675"/>
            <a:ext cx="9239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3200" b="1" i="1">
                <a:latin typeface="Times New Roman" pitchFamily="18" charset="0"/>
              </a:rPr>
              <a:t>F</a:t>
            </a:r>
            <a:r>
              <a:rPr lang="en-US" altLang="ru-RU" sz="3200" b="1" baseline="-25000">
                <a:latin typeface="Times New Roman" pitchFamily="18" charset="0"/>
              </a:rPr>
              <a:t>1</a:t>
            </a:r>
            <a:endParaRPr lang="ru-RU" altLang="ru-RU" sz="3200" b="1" baseline="-25000">
              <a:latin typeface="Times New Roman" pitchFamily="18" charset="0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3609975" y="3505200"/>
            <a:ext cx="7715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3200" b="1" i="1">
                <a:latin typeface="Times New Roman" pitchFamily="18" charset="0"/>
              </a:rPr>
              <a:t>F</a:t>
            </a:r>
            <a:r>
              <a:rPr lang="en-US" altLang="ru-RU" sz="3200" b="1" baseline="-25000">
                <a:latin typeface="Times New Roman" pitchFamily="18" charset="0"/>
              </a:rPr>
              <a:t>2</a:t>
            </a:r>
            <a:endParaRPr lang="ru-RU" altLang="ru-RU" sz="3200" b="1" baseline="-25000">
              <a:latin typeface="Times New Roman" pitchFamily="18" charset="0"/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373563" y="3200400"/>
            <a:ext cx="6953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3200" b="1" i="1">
                <a:latin typeface="Times New Roman" pitchFamily="18" charset="0"/>
              </a:rPr>
              <a:t>F</a:t>
            </a:r>
            <a:r>
              <a:rPr lang="en-US" altLang="ru-RU" sz="3200" b="1" baseline="-25000">
                <a:latin typeface="Times New Roman" pitchFamily="18" charset="0"/>
              </a:rPr>
              <a:t>3</a:t>
            </a:r>
            <a:endParaRPr lang="ru-RU" altLang="ru-RU" sz="3200" b="1" baseline="-25000">
              <a:latin typeface="Times New Roman" pitchFamily="18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965700" y="3856038"/>
            <a:ext cx="7731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3200" b="1" i="1">
                <a:latin typeface="Times New Roman" pitchFamily="18" charset="0"/>
              </a:rPr>
              <a:t>F</a:t>
            </a:r>
            <a:r>
              <a:rPr lang="en-US" altLang="ru-RU" sz="3200" b="1" baseline="-25000">
                <a:latin typeface="Times New Roman" pitchFamily="18" charset="0"/>
              </a:rPr>
              <a:t>4</a:t>
            </a:r>
            <a:endParaRPr lang="ru-RU" altLang="ru-RU" sz="3200" b="1" baseline="-25000">
              <a:latin typeface="Times New Roman" pitchFamily="18" charset="0"/>
            </a:endParaRP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7331075" y="4768850"/>
            <a:ext cx="46038" cy="30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6613525" y="4602163"/>
            <a:ext cx="4556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H="1">
            <a:off x="7361238" y="3095625"/>
            <a:ext cx="944562" cy="16605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23" name="AutoShape 19"/>
          <p:cNvSpPr>
            <a:spLocks noChangeArrowheads="1"/>
          </p:cNvSpPr>
          <p:nvPr/>
        </p:nvSpPr>
        <p:spPr bwMode="auto">
          <a:xfrm>
            <a:off x="5989638" y="3902075"/>
            <a:ext cx="777875" cy="381000"/>
          </a:xfrm>
          <a:prstGeom prst="leftRightArrow">
            <a:avLst>
              <a:gd name="adj1" fmla="val 50000"/>
              <a:gd name="adj2" fmla="val 40833"/>
            </a:avLst>
          </a:prstGeom>
          <a:solidFill>
            <a:srgbClr val="00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ru-RU"/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7315200" y="3230563"/>
            <a:ext cx="12303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3200" b="1" i="1">
                <a:latin typeface="Times New Roman" pitchFamily="18" charset="0"/>
              </a:rPr>
              <a:t>F</a:t>
            </a:r>
            <a:r>
              <a:rPr lang="en-US" altLang="ru-RU" sz="3200" b="1" i="1" baseline="-25000">
                <a:latin typeface="Times New Roman" pitchFamily="18" charset="0"/>
                <a:sym typeface="Symbol" pitchFamily="18" charset="2"/>
              </a:rPr>
              <a:t></a:t>
            </a:r>
            <a:endParaRPr lang="ru-RU" altLang="ru-RU" sz="3200" b="1" i="1" baseline="-25000">
              <a:latin typeface="Times New Roman" pitchFamily="18" charset="0"/>
            </a:endParaRP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5745163" y="3421063"/>
            <a:ext cx="1400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заменяем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65125" y="2719388"/>
            <a:ext cx="83994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Если силы приложены в разных точках, то их заменять нельзя!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381000" y="5187950"/>
            <a:ext cx="40481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В абсолютно твердом теле точку приложения силы можно переносить вдоль линии действия силы:</a:t>
            </a:r>
          </a:p>
        </p:txBody>
      </p:sp>
      <p:sp>
        <p:nvSpPr>
          <p:cNvPr id="47128" name="Freeform 24"/>
          <p:cNvSpPr>
            <a:spLocks/>
          </p:cNvSpPr>
          <p:nvPr/>
        </p:nvSpPr>
        <p:spPr bwMode="auto">
          <a:xfrm>
            <a:off x="4716463" y="5029200"/>
            <a:ext cx="2995612" cy="1477963"/>
          </a:xfrm>
          <a:custGeom>
            <a:avLst/>
            <a:gdLst>
              <a:gd name="T0" fmla="*/ 647 w 2270"/>
              <a:gd name="T1" fmla="*/ 29 h 730"/>
              <a:gd name="T2" fmla="*/ 455 w 2270"/>
              <a:gd name="T3" fmla="*/ 0 h 730"/>
              <a:gd name="T4" fmla="*/ 311 w 2270"/>
              <a:gd name="T5" fmla="*/ 10 h 730"/>
              <a:gd name="T6" fmla="*/ 263 w 2270"/>
              <a:gd name="T7" fmla="*/ 39 h 730"/>
              <a:gd name="T8" fmla="*/ 215 w 2270"/>
              <a:gd name="T9" fmla="*/ 48 h 730"/>
              <a:gd name="T10" fmla="*/ 177 w 2270"/>
              <a:gd name="T11" fmla="*/ 68 h 730"/>
              <a:gd name="T12" fmla="*/ 148 w 2270"/>
              <a:gd name="T13" fmla="*/ 77 h 730"/>
              <a:gd name="T14" fmla="*/ 139 w 2270"/>
              <a:gd name="T15" fmla="*/ 106 h 730"/>
              <a:gd name="T16" fmla="*/ 110 w 2270"/>
              <a:gd name="T17" fmla="*/ 125 h 730"/>
              <a:gd name="T18" fmla="*/ 350 w 2270"/>
              <a:gd name="T19" fmla="*/ 480 h 730"/>
              <a:gd name="T20" fmla="*/ 859 w 2270"/>
              <a:gd name="T21" fmla="*/ 567 h 730"/>
              <a:gd name="T22" fmla="*/ 1214 w 2270"/>
              <a:gd name="T23" fmla="*/ 605 h 730"/>
              <a:gd name="T24" fmla="*/ 1329 w 2270"/>
              <a:gd name="T25" fmla="*/ 634 h 730"/>
              <a:gd name="T26" fmla="*/ 1492 w 2270"/>
              <a:gd name="T27" fmla="*/ 682 h 730"/>
              <a:gd name="T28" fmla="*/ 1713 w 2270"/>
              <a:gd name="T29" fmla="*/ 730 h 730"/>
              <a:gd name="T30" fmla="*/ 1982 w 2270"/>
              <a:gd name="T31" fmla="*/ 711 h 730"/>
              <a:gd name="T32" fmla="*/ 2068 w 2270"/>
              <a:gd name="T33" fmla="*/ 682 h 730"/>
              <a:gd name="T34" fmla="*/ 2097 w 2270"/>
              <a:gd name="T35" fmla="*/ 672 h 730"/>
              <a:gd name="T36" fmla="*/ 2203 w 2270"/>
              <a:gd name="T37" fmla="*/ 605 h 730"/>
              <a:gd name="T38" fmla="*/ 2270 w 2270"/>
              <a:gd name="T39" fmla="*/ 509 h 730"/>
              <a:gd name="T40" fmla="*/ 2231 w 2270"/>
              <a:gd name="T41" fmla="*/ 336 h 730"/>
              <a:gd name="T42" fmla="*/ 1982 w 2270"/>
              <a:gd name="T43" fmla="*/ 260 h 730"/>
              <a:gd name="T44" fmla="*/ 1723 w 2270"/>
              <a:gd name="T45" fmla="*/ 173 h 730"/>
              <a:gd name="T46" fmla="*/ 1329 w 2270"/>
              <a:gd name="T47" fmla="*/ 164 h 730"/>
              <a:gd name="T48" fmla="*/ 801 w 2270"/>
              <a:gd name="T49" fmla="*/ 68 h 730"/>
              <a:gd name="T50" fmla="*/ 647 w 2270"/>
              <a:gd name="T51" fmla="*/ 29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70" h="730">
                <a:moveTo>
                  <a:pt x="647" y="29"/>
                </a:moveTo>
                <a:cubicBezTo>
                  <a:pt x="568" y="23"/>
                  <a:pt x="523" y="23"/>
                  <a:pt x="455" y="0"/>
                </a:cubicBezTo>
                <a:cubicBezTo>
                  <a:pt x="407" y="3"/>
                  <a:pt x="359" y="4"/>
                  <a:pt x="311" y="10"/>
                </a:cubicBezTo>
                <a:cubicBezTo>
                  <a:pt x="251" y="17"/>
                  <a:pt x="312" y="19"/>
                  <a:pt x="263" y="39"/>
                </a:cubicBezTo>
                <a:cubicBezTo>
                  <a:pt x="248" y="45"/>
                  <a:pt x="231" y="45"/>
                  <a:pt x="215" y="48"/>
                </a:cubicBezTo>
                <a:cubicBezTo>
                  <a:pt x="202" y="55"/>
                  <a:pt x="190" y="62"/>
                  <a:pt x="177" y="68"/>
                </a:cubicBezTo>
                <a:cubicBezTo>
                  <a:pt x="168" y="72"/>
                  <a:pt x="155" y="70"/>
                  <a:pt x="148" y="77"/>
                </a:cubicBezTo>
                <a:cubicBezTo>
                  <a:pt x="141" y="84"/>
                  <a:pt x="145" y="98"/>
                  <a:pt x="139" y="106"/>
                </a:cubicBezTo>
                <a:cubicBezTo>
                  <a:pt x="132" y="115"/>
                  <a:pt x="120" y="119"/>
                  <a:pt x="110" y="125"/>
                </a:cubicBezTo>
                <a:cubicBezTo>
                  <a:pt x="0" y="293"/>
                  <a:pt x="197" y="456"/>
                  <a:pt x="350" y="480"/>
                </a:cubicBezTo>
                <a:cubicBezTo>
                  <a:pt x="499" y="559"/>
                  <a:pt x="695" y="555"/>
                  <a:pt x="859" y="567"/>
                </a:cubicBezTo>
                <a:cubicBezTo>
                  <a:pt x="977" y="586"/>
                  <a:pt x="1095" y="594"/>
                  <a:pt x="1214" y="605"/>
                </a:cubicBezTo>
                <a:cubicBezTo>
                  <a:pt x="1363" y="655"/>
                  <a:pt x="1179" y="596"/>
                  <a:pt x="1329" y="634"/>
                </a:cubicBezTo>
                <a:cubicBezTo>
                  <a:pt x="1386" y="648"/>
                  <a:pt x="1434" y="672"/>
                  <a:pt x="1492" y="682"/>
                </a:cubicBezTo>
                <a:cubicBezTo>
                  <a:pt x="1558" y="714"/>
                  <a:pt x="1640" y="721"/>
                  <a:pt x="1713" y="730"/>
                </a:cubicBezTo>
                <a:cubicBezTo>
                  <a:pt x="1803" y="722"/>
                  <a:pt x="1893" y="725"/>
                  <a:pt x="1982" y="711"/>
                </a:cubicBezTo>
                <a:cubicBezTo>
                  <a:pt x="2012" y="706"/>
                  <a:pt x="2039" y="692"/>
                  <a:pt x="2068" y="682"/>
                </a:cubicBezTo>
                <a:cubicBezTo>
                  <a:pt x="2078" y="679"/>
                  <a:pt x="2097" y="672"/>
                  <a:pt x="2097" y="672"/>
                </a:cubicBezTo>
                <a:cubicBezTo>
                  <a:pt x="2127" y="628"/>
                  <a:pt x="2160" y="633"/>
                  <a:pt x="2203" y="605"/>
                </a:cubicBezTo>
                <a:cubicBezTo>
                  <a:pt x="2229" y="570"/>
                  <a:pt x="2251" y="548"/>
                  <a:pt x="2270" y="509"/>
                </a:cubicBezTo>
                <a:cubicBezTo>
                  <a:pt x="2266" y="477"/>
                  <a:pt x="2246" y="371"/>
                  <a:pt x="2231" y="336"/>
                </a:cubicBezTo>
                <a:cubicBezTo>
                  <a:pt x="2208" y="285"/>
                  <a:pt x="2031" y="265"/>
                  <a:pt x="1982" y="260"/>
                </a:cubicBezTo>
                <a:cubicBezTo>
                  <a:pt x="1901" y="232"/>
                  <a:pt x="1811" y="177"/>
                  <a:pt x="1723" y="173"/>
                </a:cubicBezTo>
                <a:cubicBezTo>
                  <a:pt x="1592" y="167"/>
                  <a:pt x="1460" y="167"/>
                  <a:pt x="1329" y="164"/>
                </a:cubicBezTo>
                <a:cubicBezTo>
                  <a:pt x="1149" y="145"/>
                  <a:pt x="977" y="110"/>
                  <a:pt x="801" y="68"/>
                </a:cubicBezTo>
                <a:cubicBezTo>
                  <a:pt x="755" y="36"/>
                  <a:pt x="701" y="40"/>
                  <a:pt x="647" y="29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4587875" y="5211763"/>
            <a:ext cx="3717925" cy="1143000"/>
          </a:xfrm>
          <a:prstGeom prst="line">
            <a:avLst/>
          </a:prstGeom>
          <a:noFill/>
          <a:ln w="349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4983163" y="5335588"/>
            <a:ext cx="671512" cy="1968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7620000" y="6142038"/>
            <a:ext cx="654050" cy="198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210175" y="5076825"/>
            <a:ext cx="9239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2800" b="1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endParaRPr lang="ru-RU" altLang="ru-RU" sz="2800" b="1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678738" y="5668963"/>
            <a:ext cx="9239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ru-RU" sz="2800" b="1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endParaRPr lang="ru-RU" altLang="ru-RU" sz="2800" b="1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6169025" y="5700713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solidFill>
            <a:srgbClr val="00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ru-RU"/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4572000" y="6148388"/>
            <a:ext cx="7572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тело</a:t>
            </a:r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V="1">
            <a:off x="5287963" y="6065838"/>
            <a:ext cx="381000" cy="350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7818438" y="4840288"/>
            <a:ext cx="1611312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Линия действия силы</a:t>
            </a:r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H="1">
            <a:off x="7375525" y="5287963"/>
            <a:ext cx="427038" cy="747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5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6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8" grpId="0" autoUpdateAnimBg="0"/>
      <p:bldP spid="47110" grpId="0" animBg="1"/>
      <p:bldP spid="47111" grpId="0" animBg="1"/>
      <p:bldP spid="47112" grpId="0" animBg="1"/>
      <p:bldP spid="47113" grpId="0" animBg="1"/>
      <p:bldP spid="47114" grpId="0" autoUpdateAnimBg="0"/>
      <p:bldP spid="47115" grpId="0" animBg="1"/>
      <p:bldP spid="47116" grpId="0" autoUpdateAnimBg="0"/>
      <p:bldP spid="47117" grpId="0" autoUpdateAnimBg="0"/>
      <p:bldP spid="47118" grpId="0" autoUpdateAnimBg="0"/>
      <p:bldP spid="47119" grpId="0" autoUpdateAnimBg="0"/>
      <p:bldP spid="47120" grpId="0" animBg="1"/>
      <p:bldP spid="47121" grpId="0" autoUpdateAnimBg="0"/>
      <p:bldP spid="47122" grpId="0" animBg="1"/>
      <p:bldP spid="47123" grpId="0" animBg="1"/>
      <p:bldP spid="47124" grpId="0" autoUpdateAnimBg="0"/>
      <p:bldP spid="47125" grpId="0" autoUpdateAnimBg="0"/>
      <p:bldP spid="47126" grpId="0" autoUpdateAnimBg="0"/>
      <p:bldP spid="47127" grpId="0" autoUpdateAnimBg="0"/>
      <p:bldP spid="47128" grpId="0" animBg="1"/>
      <p:bldP spid="47129" grpId="0" animBg="1"/>
      <p:bldP spid="47130" grpId="0" animBg="1"/>
      <p:bldP spid="47131" grpId="0" animBg="1"/>
      <p:bldP spid="47132" grpId="0" autoUpdateAnimBg="0"/>
      <p:bldP spid="47133" grpId="0" autoUpdateAnimBg="0"/>
      <p:bldP spid="47134" grpId="0" animBg="1"/>
      <p:bldP spid="47135" grpId="0" autoUpdateAnimBg="0"/>
      <p:bldP spid="47136" grpId="0" animBg="1"/>
      <p:bldP spid="47137" grpId="0" autoUpdateAnimBg="0"/>
      <p:bldP spid="471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06DB-31AA-4329-8C6E-B43C3A3CDF7F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069168C-1B56-49B8-A38A-208CE6396D9D}" type="slidenum">
              <a:rPr lang="ru-RU" altLang="ru-RU"/>
              <a:pPr lvl="1"/>
              <a:t>4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517525" y="433388"/>
            <a:ext cx="424338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5.1.2. Второй закон И.Ньютона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11163" y="1073150"/>
            <a:ext cx="85090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Опыты показывают, что если к разным по массе телам приложить одинаковую силу, то эти тела получат разное ускорение.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766763" y="2112963"/>
          <a:ext cx="14636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Формула" r:id="rId5" imgW="571320" imgH="431640" progId="Equation.3">
                  <p:embed/>
                </p:oleObj>
              </mc:Choice>
              <mc:Fallback>
                <p:oleObj name="Формула" r:id="rId5" imgW="5713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112963"/>
                        <a:ext cx="1463675" cy="11366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697163" y="2079625"/>
            <a:ext cx="60991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Отсюда - приняв какую-либо массу за эталон, можно измерять любую массу.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743200" y="2841625"/>
            <a:ext cx="6080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С другой стороны ускорение тела зависит от приложенной к нему силы </a:t>
            </a:r>
            <a:r>
              <a:rPr lang="ru-RU" altLang="ru-RU" i="1">
                <a:latin typeface="Times New Roman" pitchFamily="18" charset="0"/>
              </a:rPr>
              <a:t>а=</a:t>
            </a:r>
            <a:r>
              <a:rPr lang="en-US" altLang="ru-RU" i="1">
                <a:latin typeface="Times New Roman" pitchFamily="18" charset="0"/>
              </a:rPr>
              <a:t>kF</a:t>
            </a:r>
            <a:r>
              <a:rPr lang="ru-RU" altLang="ru-RU">
                <a:latin typeface="Times New Roman" pitchFamily="18" charset="0"/>
              </a:rPr>
              <a:t> (где </a:t>
            </a:r>
            <a:r>
              <a:rPr lang="en-US" altLang="ru-RU" i="1">
                <a:latin typeface="Times New Roman" pitchFamily="18" charset="0"/>
              </a:rPr>
              <a:t>k</a:t>
            </a:r>
            <a:r>
              <a:rPr lang="ru-RU" altLang="ru-RU">
                <a:latin typeface="Times New Roman" pitchFamily="18" charset="0"/>
              </a:rPr>
              <a:t> коэффициент пропорциональности).</a:t>
            </a:r>
          </a:p>
          <a:p>
            <a:r>
              <a:rPr lang="ru-RU" altLang="ru-RU">
                <a:latin typeface="Times New Roman" pitchFamily="18" charset="0"/>
              </a:rPr>
              <a:t>Следовательно:</a:t>
            </a:r>
            <a:endParaRPr lang="ru-RU" altLang="ru-RU" i="1">
              <a:latin typeface="Times New Roman" pitchFamily="18" charset="0"/>
            </a:endParaRPr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849313" y="4316413"/>
          <a:ext cx="7493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3" name="Формула" r:id="rId7" imgW="291960" imgH="215640" progId="Equation.3">
                  <p:embed/>
                </p:oleObj>
              </mc:Choice>
              <mc:Fallback>
                <p:oleObj name="Формула" r:id="rId7" imgW="2919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316413"/>
                        <a:ext cx="749300" cy="5683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1577975" y="4017963"/>
          <a:ext cx="13001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4" name="Формула" r:id="rId9" imgW="507960" imgH="431640" progId="Equation.3">
                  <p:embed/>
                </p:oleObj>
              </mc:Choice>
              <mc:Fallback>
                <p:oleObj name="Формула" r:id="rId9" imgW="5079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4017963"/>
                        <a:ext cx="1300163" cy="11366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2863850" y="4210050"/>
          <a:ext cx="6175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5" name="Формула" r:id="rId11" imgW="241200" imgH="241200" progId="Equation.3">
                  <p:embed/>
                </p:oleObj>
              </mc:Choice>
              <mc:Fallback>
                <p:oleObj name="Формула" r:id="rId11" imgW="2412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4210050"/>
                        <a:ext cx="617538" cy="635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6977063" y="4224338"/>
          <a:ext cx="6175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6" name="Формула" r:id="rId13" imgW="241200" imgH="241200" progId="Equation.3">
                  <p:embed/>
                </p:oleObj>
              </mc:Choice>
              <mc:Fallback>
                <p:oleObj name="Формула" r:id="rId13" imgW="24120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7063" y="4224338"/>
                        <a:ext cx="617537" cy="635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870325" y="4389438"/>
            <a:ext cx="869950" cy="381000"/>
          </a:xfrm>
          <a:prstGeom prst="rightArrow">
            <a:avLst>
              <a:gd name="adj1" fmla="val 50000"/>
              <a:gd name="adj2" fmla="val 57083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ru-RU"/>
          </a:p>
        </p:txBody>
      </p:sp>
      <p:graphicFrame>
        <p:nvGraphicFramePr>
          <p:cNvPr id="48143" name="Object 15"/>
          <p:cNvGraphicFramePr>
            <a:graphicFrameLocks noChangeAspect="1"/>
          </p:cNvGraphicFramePr>
          <p:nvPr/>
        </p:nvGraphicFramePr>
        <p:xfrm>
          <a:off x="5740400" y="4271963"/>
          <a:ext cx="12350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7" name="Формула" r:id="rId15" imgW="482400" imgH="215640" progId="Equation.3">
                  <p:embed/>
                </p:oleObj>
              </mc:Choice>
              <mc:Fallback>
                <p:oleObj name="Формула" r:id="rId15" imgW="48240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4271963"/>
                        <a:ext cx="1235075" cy="5683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82563" y="5203825"/>
            <a:ext cx="86360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Выбор </a:t>
            </a:r>
            <a:r>
              <a:rPr lang="en-US" altLang="ru-RU">
                <a:latin typeface="Times New Roman" pitchFamily="18" charset="0"/>
              </a:rPr>
              <a:t>k</a:t>
            </a:r>
            <a:r>
              <a:rPr lang="ru-RU" altLang="ru-RU">
                <a:latin typeface="Times New Roman" pitchFamily="18" charset="0"/>
              </a:rPr>
              <a:t> зависит от выбора системы единиц. В «СИ» </a:t>
            </a:r>
            <a:r>
              <a:rPr lang="en-US" altLang="ru-RU">
                <a:latin typeface="Times New Roman" pitchFamily="18" charset="0"/>
              </a:rPr>
              <a:t>k</a:t>
            </a:r>
            <a:r>
              <a:rPr lang="ru-RU" altLang="ru-RU">
                <a:latin typeface="Times New Roman" pitchFamily="18" charset="0"/>
              </a:rPr>
              <a:t>=1. Тогда:</a:t>
            </a:r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1608138" y="5537200"/>
          <a:ext cx="17875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8" name="Формула" r:id="rId17" imgW="698400" imgH="355320" progId="Equation.3">
                  <p:embed/>
                </p:oleObj>
              </mc:Choice>
              <mc:Fallback>
                <p:oleObj name="Формула" r:id="rId17" imgW="698400" imgH="35532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5537200"/>
                        <a:ext cx="1787525" cy="9366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733800" y="5797550"/>
            <a:ext cx="33797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- второй закон Ньютона.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3" grpId="0" autoUpdateAnimBg="0"/>
      <p:bldP spid="48134" grpId="0" autoUpdateAnimBg="0"/>
      <p:bldP spid="48142" grpId="0" animBg="1"/>
      <p:bldP spid="48144" grpId="0" autoUpdateAnimBg="0"/>
      <p:bldP spid="48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ACD6-9FE7-48AC-B023-952B5BEEF72B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E0F9B79-81CB-46C8-9104-78ADF55A8981}" type="slidenum">
              <a:rPr lang="ru-RU" altLang="ru-RU"/>
              <a:pPr lvl="1"/>
              <a:t>5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9154" name="Text Box 2050"/>
          <p:cNvSpPr txBox="1">
            <a:spLocks noChangeArrowheads="1"/>
          </p:cNvSpPr>
          <p:nvPr/>
        </p:nvSpPr>
        <p:spPr bwMode="auto">
          <a:xfrm>
            <a:off x="517525" y="433388"/>
            <a:ext cx="42195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5.1.3. Третий закон И.Ньютона</a:t>
            </a:r>
          </a:p>
        </p:txBody>
      </p:sp>
      <p:sp>
        <p:nvSpPr>
          <p:cNvPr id="49155" name="Rectangle 2051"/>
          <p:cNvSpPr>
            <a:spLocks noChangeArrowheads="1"/>
          </p:cNvSpPr>
          <p:nvPr/>
        </p:nvSpPr>
        <p:spPr bwMode="auto">
          <a:xfrm>
            <a:off x="212725" y="781050"/>
            <a:ext cx="868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indent="2889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ru-RU"/>
              <a:t>Третий закон Ньютона устанавливает соотношение между </a:t>
            </a:r>
            <a:r>
              <a:rPr lang="ru-RU" altLang="ru-RU"/>
              <a:t>взаимодействующими телами:</a:t>
            </a:r>
            <a:endParaRPr lang="en-US" altLang="ru-RU"/>
          </a:p>
          <a:p>
            <a:pPr algn="just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ru-RU" b="1" i="1"/>
              <a:t>Силы, с которыми два тела действуют друг на друга, равны по величине и направлены вдоль одной прямой в </a:t>
            </a:r>
            <a:r>
              <a:rPr lang="ru-RU" altLang="ru-RU" b="1" i="1"/>
              <a:t>противоположные</a:t>
            </a:r>
            <a:r>
              <a:rPr lang="en-US" altLang="ru-RU" b="1" i="1"/>
              <a:t> стороны.</a:t>
            </a:r>
            <a:r>
              <a:rPr lang="en-US" altLang="ru-RU"/>
              <a:t>	</a:t>
            </a:r>
          </a:p>
        </p:txBody>
      </p:sp>
      <p:graphicFrame>
        <p:nvGraphicFramePr>
          <p:cNvPr id="49156" name="Object 2052"/>
          <p:cNvGraphicFramePr>
            <a:graphicFrameLocks noChangeAspect="1"/>
          </p:cNvGraphicFramePr>
          <p:nvPr/>
        </p:nvGraphicFramePr>
        <p:xfrm>
          <a:off x="1384300" y="2959100"/>
          <a:ext cx="16573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6" name="Формула" r:id="rId10" imgW="647640" imgH="241200" progId="Equation.3">
                  <p:embed/>
                </p:oleObj>
              </mc:Choice>
              <mc:Fallback>
                <p:oleObj name="Формула" r:id="rId10" imgW="647640" imgH="24120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959100"/>
                        <a:ext cx="1657350" cy="635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Line 2053"/>
          <p:cNvSpPr>
            <a:spLocks noChangeShapeType="1"/>
          </p:cNvSpPr>
          <p:nvPr/>
        </p:nvSpPr>
        <p:spPr bwMode="auto">
          <a:xfrm>
            <a:off x="5164138" y="3960813"/>
            <a:ext cx="3109912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9158" name="Rectangle 2054"/>
          <p:cNvSpPr>
            <a:spLocks noChangeArrowheads="1"/>
          </p:cNvSpPr>
          <p:nvPr/>
        </p:nvSpPr>
        <p:spPr bwMode="auto">
          <a:xfrm>
            <a:off x="5883275" y="3551238"/>
            <a:ext cx="1325563" cy="334962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ru-RU"/>
          </a:p>
        </p:txBody>
      </p:sp>
      <p:sp>
        <p:nvSpPr>
          <p:cNvPr id="49159" name="Line 2055"/>
          <p:cNvSpPr>
            <a:spLocks noChangeShapeType="1"/>
          </p:cNvSpPr>
          <p:nvPr/>
        </p:nvSpPr>
        <p:spPr bwMode="auto">
          <a:xfrm>
            <a:off x="6551613" y="3808413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graphicFrame>
        <p:nvGraphicFramePr>
          <p:cNvPr id="49160" name="Object 2056"/>
          <p:cNvGraphicFramePr>
            <a:graphicFrameLocks noChangeAspect="1"/>
          </p:cNvGraphicFramePr>
          <p:nvPr/>
        </p:nvGraphicFramePr>
        <p:xfrm>
          <a:off x="6769100" y="4238625"/>
          <a:ext cx="14954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7" name="Формула" r:id="rId12" imgW="583920" imgH="241200" progId="Equation.3">
                  <p:embed/>
                </p:oleObj>
              </mc:Choice>
              <mc:Fallback>
                <p:oleObj name="Формула" r:id="rId12" imgW="583920" imgH="24120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4238625"/>
                        <a:ext cx="1495425" cy="635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1" name="Line 2057"/>
          <p:cNvSpPr>
            <a:spLocks noChangeShapeType="1"/>
          </p:cNvSpPr>
          <p:nvPr/>
        </p:nvSpPr>
        <p:spPr bwMode="auto">
          <a:xfrm>
            <a:off x="6553200" y="3032125"/>
            <a:ext cx="0" cy="747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graphicFrame>
        <p:nvGraphicFramePr>
          <p:cNvPr id="49162" name="Object 2058"/>
          <p:cNvGraphicFramePr>
            <a:graphicFrameLocks noChangeAspect="1"/>
          </p:cNvGraphicFramePr>
          <p:nvPr/>
        </p:nvGraphicFramePr>
        <p:xfrm>
          <a:off x="6740525" y="2473325"/>
          <a:ext cx="13319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8" name="Формула" r:id="rId14" imgW="520560" imgH="241200" progId="Equation.3">
                  <p:embed/>
                </p:oleObj>
              </mc:Choice>
              <mc:Fallback>
                <p:oleObj name="Формула" r:id="rId14" imgW="520560" imgH="241200" progId="Equation.3">
                  <p:embed/>
                  <p:pic>
                    <p:nvPicPr>
                      <p:cNvPr id="0" name="Object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525" y="2473325"/>
                        <a:ext cx="1331913" cy="635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5" name="Line 2061"/>
          <p:cNvSpPr>
            <a:spLocks noChangeShapeType="1"/>
          </p:cNvSpPr>
          <p:nvPr/>
        </p:nvSpPr>
        <p:spPr bwMode="auto">
          <a:xfrm flipV="1">
            <a:off x="5013325" y="2498725"/>
            <a:ext cx="0" cy="24844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9166" name="Line 2062"/>
          <p:cNvSpPr>
            <a:spLocks noChangeShapeType="1"/>
          </p:cNvSpPr>
          <p:nvPr/>
        </p:nvSpPr>
        <p:spPr bwMode="auto">
          <a:xfrm flipV="1">
            <a:off x="4846638" y="3960813"/>
            <a:ext cx="182562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ru-RU"/>
          </a:p>
        </p:txBody>
      </p:sp>
      <p:sp>
        <p:nvSpPr>
          <p:cNvPr id="49167" name="Text Box 2063"/>
          <p:cNvSpPr txBox="1">
            <a:spLocks noChangeArrowheads="1"/>
          </p:cNvSpPr>
          <p:nvPr/>
        </p:nvSpPr>
        <p:spPr bwMode="auto">
          <a:xfrm>
            <a:off x="4570413" y="4000500"/>
            <a:ext cx="3365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0</a:t>
            </a:r>
          </a:p>
        </p:txBody>
      </p:sp>
      <p:sp>
        <p:nvSpPr>
          <p:cNvPr id="49168" name="Text Box 2064"/>
          <p:cNvSpPr txBox="1">
            <a:spLocks noChangeArrowheads="1"/>
          </p:cNvSpPr>
          <p:nvPr/>
        </p:nvSpPr>
        <p:spPr bwMode="auto">
          <a:xfrm>
            <a:off x="4481513" y="2430463"/>
            <a:ext cx="40481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ru-RU">
                <a:latin typeface="Times New Roman" pitchFamily="18" charset="0"/>
              </a:rPr>
              <a:t>Y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49169" name="Text Box 2065"/>
          <p:cNvSpPr txBox="1">
            <a:spLocks noChangeArrowheads="1"/>
          </p:cNvSpPr>
          <p:nvPr/>
        </p:nvSpPr>
        <p:spPr bwMode="auto">
          <a:xfrm>
            <a:off x="3903663" y="4746625"/>
            <a:ext cx="9763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Ось </a:t>
            </a:r>
            <a:r>
              <a:rPr lang="en-US" altLang="ru-RU">
                <a:latin typeface="Times New Roman" pitchFamily="18" charset="0"/>
              </a:rPr>
              <a:t>Y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49170" name="Text Box 2066"/>
          <p:cNvSpPr txBox="1">
            <a:spLocks noChangeArrowheads="1"/>
          </p:cNvSpPr>
          <p:nvPr/>
        </p:nvSpPr>
        <p:spPr bwMode="auto">
          <a:xfrm>
            <a:off x="242888" y="3922713"/>
            <a:ext cx="34544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>
                <a:latin typeface="Times New Roman" pitchFamily="18" charset="0"/>
              </a:rPr>
              <a:t>Проекция силы </a:t>
            </a:r>
            <a:r>
              <a:rPr lang="en-US" altLang="ru-RU">
                <a:latin typeface="Times New Roman" pitchFamily="18" charset="0"/>
              </a:rPr>
              <a:t>F</a:t>
            </a:r>
            <a:r>
              <a:rPr lang="en-US" altLang="ru-RU" baseline="-25000">
                <a:latin typeface="Times New Roman" pitchFamily="18" charset="0"/>
              </a:rPr>
              <a:t>12</a:t>
            </a:r>
            <a:r>
              <a:rPr lang="en-US" altLang="ru-RU">
                <a:latin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</a:rPr>
              <a:t>на ось </a:t>
            </a:r>
            <a:r>
              <a:rPr lang="en-US" altLang="ru-RU">
                <a:latin typeface="Times New Roman" pitchFamily="18" charset="0"/>
              </a:rPr>
              <a:t>Y </a:t>
            </a:r>
            <a:r>
              <a:rPr lang="ru-RU" altLang="ru-RU">
                <a:latin typeface="Times New Roman" pitchFamily="18" charset="0"/>
              </a:rPr>
              <a:t>отрицательна, следовательно, переходя от векторов:</a:t>
            </a:r>
          </a:p>
        </p:txBody>
      </p:sp>
      <p:graphicFrame>
        <p:nvGraphicFramePr>
          <p:cNvPr id="49171" name="Object 2067"/>
          <p:cNvGraphicFramePr>
            <a:graphicFrameLocks noChangeAspect="1"/>
          </p:cNvGraphicFramePr>
          <p:nvPr/>
        </p:nvGraphicFramePr>
        <p:xfrm>
          <a:off x="628650" y="5522913"/>
          <a:ext cx="1949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9" name="Формула" r:id="rId16" imgW="761760" imgH="215640" progId="Equation.3">
                  <p:embed/>
                </p:oleObj>
              </mc:Choice>
              <mc:Fallback>
                <p:oleObj name="Формула" r:id="rId16" imgW="761760" imgH="215640" progId="Equation.3">
                  <p:embed/>
                  <p:pic>
                    <p:nvPicPr>
                      <p:cNvPr id="0" name="Object 2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5522913"/>
                        <a:ext cx="1949450" cy="5683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2" name="Object 2068"/>
          <p:cNvGraphicFramePr>
            <a:graphicFrameLocks noChangeAspect="1"/>
          </p:cNvGraphicFramePr>
          <p:nvPr/>
        </p:nvGraphicFramePr>
        <p:xfrm>
          <a:off x="3905250" y="5537200"/>
          <a:ext cx="14287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0" name="Формула" r:id="rId18" imgW="558720" imgH="215640" progId="Equation.3">
                  <p:embed/>
                </p:oleObj>
              </mc:Choice>
              <mc:Fallback>
                <p:oleObj name="Формула" r:id="rId18" imgW="558720" imgH="215640" progId="Equation.3">
                  <p:embed/>
                  <p:pic>
                    <p:nvPicPr>
                      <p:cNvPr id="0" name="Object 20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5537200"/>
                        <a:ext cx="1428750" cy="56832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3" name="AutoShape 2069"/>
          <p:cNvSpPr>
            <a:spLocks noChangeArrowheads="1"/>
          </p:cNvSpPr>
          <p:nvPr/>
        </p:nvSpPr>
        <p:spPr bwMode="auto">
          <a:xfrm>
            <a:off x="2697163" y="5653088"/>
            <a:ext cx="822325" cy="336550"/>
          </a:xfrm>
          <a:prstGeom prst="notchedRightArrow">
            <a:avLst>
              <a:gd name="adj1" fmla="val 50000"/>
              <a:gd name="adj2" fmla="val 6108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ru-RU"/>
          </a:p>
        </p:txBody>
      </p:sp>
      <p:sp>
        <p:nvSpPr>
          <p:cNvPr id="49174" name="AutoShape 2070"/>
          <p:cNvSpPr>
            <a:spLocks noChangeArrowheads="1"/>
          </p:cNvSpPr>
          <p:nvPr/>
        </p:nvSpPr>
        <p:spPr bwMode="auto">
          <a:xfrm>
            <a:off x="5668963" y="5667375"/>
            <a:ext cx="822325" cy="336550"/>
          </a:xfrm>
          <a:prstGeom prst="notchedRightArrow">
            <a:avLst>
              <a:gd name="adj1" fmla="val 50000"/>
              <a:gd name="adj2" fmla="val 6108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endParaRPr lang="ru-RU"/>
          </a:p>
        </p:txBody>
      </p:sp>
      <p:graphicFrame>
        <p:nvGraphicFramePr>
          <p:cNvPr id="49175" name="Object 2071"/>
          <p:cNvGraphicFramePr>
            <a:graphicFrameLocks noChangeAspect="1"/>
          </p:cNvGraphicFramePr>
          <p:nvPr/>
        </p:nvGraphicFramePr>
        <p:xfrm>
          <a:off x="6924675" y="5535613"/>
          <a:ext cx="1365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1" name="Формула" r:id="rId20" imgW="533160" imgH="241200" progId="Equation.3">
                  <p:embed/>
                </p:oleObj>
              </mc:Choice>
              <mc:Fallback>
                <p:oleObj name="Формула" r:id="rId20" imgW="533160" imgH="241200" progId="Equation.3">
                  <p:embed/>
                  <p:pic>
                    <p:nvPicPr>
                      <p:cNvPr id="0" name="Object 20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5535613"/>
                        <a:ext cx="1365250" cy="635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autoUpdateAnimBg="0"/>
      <p:bldP spid="49157" grpId="0" animBg="1"/>
      <p:bldP spid="49158" grpId="0" animBg="1"/>
      <p:bldP spid="49159" grpId="0" animBg="1"/>
      <p:bldP spid="49161" grpId="0" animBg="1"/>
      <p:bldP spid="49165" grpId="0" animBg="1"/>
      <p:bldP spid="49166" grpId="0" animBg="1"/>
      <p:bldP spid="49167" grpId="0" autoUpdateAnimBg="0"/>
      <p:bldP spid="49168" grpId="0" autoUpdateAnimBg="0"/>
      <p:bldP spid="49169" grpId="0" autoUpdateAnimBg="0"/>
      <p:bldP spid="49170" grpId="0" autoUpdateAnimBg="0"/>
      <p:bldP spid="49173" grpId="0" animBg="1"/>
      <p:bldP spid="49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344E-AB11-4297-8C1E-FDA42F6AC717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1B63815-8244-48D7-9556-B68BA851C394}" type="slidenum">
              <a:rPr lang="ru-RU" altLang="ru-RU"/>
              <a:pPr lvl="1"/>
              <a:t>6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712856" y="200025"/>
            <a:ext cx="5238614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4000" dirty="0" smtClean="0">
                <a:latin typeface="Monotype Corsiva" pitchFamily="66" charset="0"/>
              </a:rPr>
              <a:t> </a:t>
            </a:r>
            <a:r>
              <a:rPr lang="ru-RU" altLang="ru-RU" sz="4000" u="sng" dirty="0">
                <a:latin typeface="Monotype Corsiva" pitchFamily="66" charset="0"/>
              </a:rPr>
              <a:t>Механическая энергия</a:t>
            </a:r>
          </a:p>
          <a:p>
            <a:r>
              <a:rPr lang="ru-RU" altLang="ru-RU" sz="4000" dirty="0" smtClean="0">
                <a:latin typeface="Monotype Corsiva" pitchFamily="66" charset="0"/>
              </a:rPr>
              <a:t> </a:t>
            </a:r>
            <a:r>
              <a:rPr lang="ru-RU" altLang="ru-RU" sz="4000" u="sng" dirty="0">
                <a:latin typeface="Monotype Corsiva" pitchFamily="66" charset="0"/>
              </a:rPr>
              <a:t>Работа и мощность силы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12750" y="1301750"/>
            <a:ext cx="8529638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altLang="ru-RU">
                <a:latin typeface="Times New Roman" pitchFamily="18" charset="0"/>
              </a:rPr>
              <a:t>Если тело движется прямолинейно и на него действует постоянная сила </a:t>
            </a:r>
            <a:r>
              <a:rPr lang="en-US" altLang="ru-RU" b="1">
                <a:latin typeface="Times New Roman" pitchFamily="18" charset="0"/>
              </a:rPr>
              <a:t>F</a:t>
            </a:r>
            <a:r>
              <a:rPr lang="ru-RU" altLang="ru-RU">
                <a:latin typeface="Times New Roman" pitchFamily="18" charset="0"/>
              </a:rPr>
              <a:t> под углом </a:t>
            </a:r>
            <a:r>
              <a:rPr lang="en-US" altLang="ru-RU" b="1">
                <a:latin typeface="Symbol" pitchFamily="18" charset="2"/>
              </a:rPr>
              <a:t>a</a:t>
            </a:r>
            <a:r>
              <a:rPr lang="ru-RU" altLang="ru-RU">
                <a:latin typeface="Times New Roman" pitchFamily="18" charset="0"/>
              </a:rPr>
              <a:t>, то </a:t>
            </a:r>
            <a:r>
              <a:rPr lang="ru-RU" altLang="ru-RU" u="sng">
                <a:latin typeface="Times New Roman" pitchFamily="18" charset="0"/>
              </a:rPr>
              <a:t>работа</a:t>
            </a:r>
            <a:r>
              <a:rPr lang="ru-RU" altLang="ru-RU">
                <a:latin typeface="Times New Roman" pitchFamily="18" charset="0"/>
              </a:rPr>
              <a:t> этой силы </a:t>
            </a:r>
            <a:r>
              <a:rPr lang="ru-RU" altLang="ru-RU" b="1">
                <a:latin typeface="Times New Roman" pitchFamily="18" charset="0"/>
              </a:rPr>
              <a:t>А</a:t>
            </a:r>
            <a:r>
              <a:rPr lang="ru-RU" altLang="ru-RU">
                <a:latin typeface="Times New Roman" pitchFamily="18" charset="0"/>
              </a:rPr>
              <a:t> равна произведению проекции </a:t>
            </a:r>
            <a:r>
              <a:rPr lang="ru-RU" altLang="ru-RU" u="sng">
                <a:latin typeface="Times New Roman" pitchFamily="18" charset="0"/>
              </a:rPr>
              <a:t>силы</a:t>
            </a:r>
            <a:r>
              <a:rPr lang="ru-RU" altLang="ru-RU">
                <a:latin typeface="Times New Roman" pitchFamily="18" charset="0"/>
              </a:rPr>
              <a:t> на </a:t>
            </a:r>
            <a:r>
              <a:rPr lang="ru-RU" altLang="ru-RU" u="sng">
                <a:latin typeface="Times New Roman" pitchFamily="18" charset="0"/>
              </a:rPr>
              <a:t>перемещение</a:t>
            </a:r>
            <a:r>
              <a:rPr lang="ru-RU" altLang="ru-RU">
                <a:latin typeface="Times New Roman" pitchFamily="18" charset="0"/>
              </a:rPr>
              <a:t> точки приложения силы.</a:t>
            </a:r>
          </a:p>
        </p:txBody>
      </p:sp>
      <p:sp>
        <p:nvSpPr>
          <p:cNvPr id="81925" name="Freeform 5"/>
          <p:cNvSpPr>
            <a:spLocks/>
          </p:cNvSpPr>
          <p:nvPr/>
        </p:nvSpPr>
        <p:spPr bwMode="auto">
          <a:xfrm>
            <a:off x="731838" y="3378200"/>
            <a:ext cx="2528887" cy="706438"/>
          </a:xfrm>
          <a:custGeom>
            <a:avLst/>
            <a:gdLst>
              <a:gd name="T0" fmla="*/ 0 w 1593"/>
              <a:gd name="T1" fmla="*/ 445 h 445"/>
              <a:gd name="T2" fmla="*/ 528 w 1593"/>
              <a:gd name="T3" fmla="*/ 51 h 445"/>
              <a:gd name="T4" fmla="*/ 1593 w 1593"/>
              <a:gd name="T5" fmla="*/ 138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3" h="445">
                <a:moveTo>
                  <a:pt x="0" y="445"/>
                </a:moveTo>
                <a:cubicBezTo>
                  <a:pt x="131" y="273"/>
                  <a:pt x="263" y="102"/>
                  <a:pt x="528" y="51"/>
                </a:cubicBezTo>
                <a:cubicBezTo>
                  <a:pt x="793" y="0"/>
                  <a:pt x="1416" y="124"/>
                  <a:pt x="1593" y="138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473075" y="4121150"/>
            <a:ext cx="333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1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109913" y="3663950"/>
            <a:ext cx="333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2</a:t>
            </a:r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762000" y="3932238"/>
            <a:ext cx="106363" cy="106362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2987675" y="3535363"/>
            <a:ext cx="106363" cy="106362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1493838" y="3398838"/>
            <a:ext cx="106362" cy="106362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V="1">
            <a:off x="1584325" y="2651125"/>
            <a:ext cx="671513" cy="7778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V="1">
            <a:off x="1554163" y="3230563"/>
            <a:ext cx="1463675" cy="244475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 flipV="1">
            <a:off x="1539875" y="3367088"/>
            <a:ext cx="549275" cy="107950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287588" y="2713038"/>
            <a:ext cx="168275" cy="59531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1563688" y="3554413"/>
          <a:ext cx="5508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7" name="Формула" r:id="rId12" imgW="203040" imgH="177480" progId="Equation.3">
                  <p:embed/>
                </p:oleObj>
              </mc:Choice>
              <mc:Fallback>
                <p:oleObj name="Формула" r:id="rId12" imgW="20304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3554413"/>
                        <a:ext cx="55086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1279525" y="2743200"/>
          <a:ext cx="4476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8" name="Формула" r:id="rId14" imgW="164880" imgH="203040" progId="Equation.3">
                  <p:embed/>
                </p:oleObj>
              </mc:Choice>
              <mc:Fallback>
                <p:oleObj name="Формула" r:id="rId14" imgW="16488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743200"/>
                        <a:ext cx="44767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2992438" y="2960688"/>
          <a:ext cx="3444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9" name="Формула" r:id="rId16" imgW="126720" imgH="177480" progId="Equation.3">
                  <p:embed/>
                </p:oleObj>
              </mc:Choice>
              <mc:Fallback>
                <p:oleObj name="Формула" r:id="rId16" imgW="12672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2960688"/>
                        <a:ext cx="344487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2357438" y="2647950"/>
          <a:ext cx="5159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0" name="Формула" r:id="rId18" imgW="190440" imgH="228600" progId="Equation.3">
                  <p:embed/>
                </p:oleObj>
              </mc:Choice>
              <mc:Fallback>
                <p:oleObj name="Формула" r:id="rId18" imgW="19044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2647950"/>
                        <a:ext cx="515937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6254750" y="2501900"/>
          <a:ext cx="24780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1" name="Формула" r:id="rId20" imgW="914400" imgH="177480" progId="Equation.3">
                  <p:embed/>
                </p:oleObj>
              </mc:Choice>
              <mc:Fallback>
                <p:oleObj name="Формула" r:id="rId20" imgW="914400" imgH="177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2501900"/>
                        <a:ext cx="2478088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0" name="Object 20"/>
          <p:cNvGraphicFramePr>
            <a:graphicFrameLocks noChangeAspect="1"/>
          </p:cNvGraphicFramePr>
          <p:nvPr/>
        </p:nvGraphicFramePr>
        <p:xfrm>
          <a:off x="3833813" y="2532063"/>
          <a:ext cx="8953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2" name="Формула" r:id="rId22" imgW="330120" imgH="177480" progId="Equation.3">
                  <p:embed/>
                </p:oleObj>
              </mc:Choice>
              <mc:Fallback>
                <p:oleObj name="Формула" r:id="rId22" imgW="330120" imgH="177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2532063"/>
                        <a:ext cx="8953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1" name="Object 21"/>
          <p:cNvGraphicFramePr>
            <a:graphicFrameLocks noChangeAspect="1"/>
          </p:cNvGraphicFramePr>
          <p:nvPr/>
        </p:nvGraphicFramePr>
        <p:xfrm>
          <a:off x="4695825" y="2479675"/>
          <a:ext cx="1549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3" name="Формула" r:id="rId24" imgW="571320" imgH="228600" progId="Equation.3">
                  <p:embed/>
                </p:oleObj>
              </mc:Choice>
              <mc:Fallback>
                <p:oleObj name="Формула" r:id="rId24" imgW="57132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2479675"/>
                        <a:ext cx="1549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2" name="Object 22"/>
          <p:cNvGraphicFramePr>
            <a:graphicFrameLocks noChangeAspect="1"/>
          </p:cNvGraphicFramePr>
          <p:nvPr/>
        </p:nvGraphicFramePr>
        <p:xfrm>
          <a:off x="3879850" y="3074988"/>
          <a:ext cx="1066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4" name="Формула" r:id="rId26" imgW="393480" imgH="215640" progId="Equation.3">
                  <p:embed/>
                </p:oleObj>
              </mc:Choice>
              <mc:Fallback>
                <p:oleObj name="Формула" r:id="rId26" imgW="39348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3074988"/>
                        <a:ext cx="10668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5197475" y="3236913"/>
            <a:ext cx="7429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Т.к. </a:t>
            </a:r>
          </a:p>
        </p:txBody>
      </p:sp>
      <p:graphicFrame>
        <p:nvGraphicFramePr>
          <p:cNvPr id="81944" name="Object 24"/>
          <p:cNvGraphicFramePr>
            <a:graphicFrameLocks noChangeAspect="1"/>
          </p:cNvGraphicFramePr>
          <p:nvPr/>
        </p:nvGraphicFramePr>
        <p:xfrm>
          <a:off x="6019800" y="3071813"/>
          <a:ext cx="15144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5" name="Формула" r:id="rId28" imgW="558720" imgH="253800" progId="Equation.3">
                  <p:embed/>
                </p:oleObj>
              </mc:Choice>
              <mc:Fallback>
                <p:oleObj name="Формула" r:id="rId28" imgW="55872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071813"/>
                        <a:ext cx="15144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5"/>
          <p:cNvGraphicFramePr>
            <a:graphicFrameLocks noChangeAspect="1"/>
          </p:cNvGraphicFramePr>
          <p:nvPr/>
        </p:nvGraphicFramePr>
        <p:xfrm>
          <a:off x="3619500" y="3856038"/>
          <a:ext cx="8953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6" name="Формула" r:id="rId30" imgW="330120" imgH="177480" progId="Equation.3">
                  <p:embed/>
                </p:oleObj>
              </mc:Choice>
              <mc:Fallback>
                <p:oleObj name="Формула" r:id="rId30" imgW="330120" imgH="177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856038"/>
                        <a:ext cx="8953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6" name="Object 26"/>
          <p:cNvGraphicFramePr>
            <a:graphicFrameLocks noChangeAspect="1"/>
          </p:cNvGraphicFramePr>
          <p:nvPr/>
        </p:nvGraphicFramePr>
        <p:xfrm>
          <a:off x="4445000" y="3806825"/>
          <a:ext cx="1066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7" name="Формула" r:id="rId32" imgW="393480" imgH="215640" progId="Equation.3">
                  <p:embed/>
                </p:oleObj>
              </mc:Choice>
              <mc:Fallback>
                <p:oleObj name="Формула" r:id="rId32" imgW="39348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3806825"/>
                        <a:ext cx="10668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3443288" y="3733800"/>
            <a:ext cx="2317750" cy="8064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5807075" y="3848100"/>
            <a:ext cx="31384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Элементарная работа (скаляр)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341313" y="4610100"/>
            <a:ext cx="88026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Для нахождения полной работы необходимо вычислить интеграл:</a:t>
            </a:r>
          </a:p>
        </p:txBody>
      </p:sp>
      <p:graphicFrame>
        <p:nvGraphicFramePr>
          <p:cNvPr id="81950" name="Object 30"/>
          <p:cNvGraphicFramePr>
            <a:graphicFrameLocks noChangeAspect="1"/>
          </p:cNvGraphicFramePr>
          <p:nvPr/>
        </p:nvGraphicFramePr>
        <p:xfrm>
          <a:off x="403225" y="4935538"/>
          <a:ext cx="4613275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8" name="Формула" r:id="rId34" imgW="1701720" imgH="482400" progId="Equation.3">
                  <p:embed/>
                </p:oleObj>
              </mc:Choice>
              <mc:Fallback>
                <p:oleObj name="Формула" r:id="rId34" imgW="1701720" imgH="4824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4935538"/>
                        <a:ext cx="4613275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1" name="Object 31"/>
          <p:cNvGraphicFramePr>
            <a:graphicFrameLocks noChangeAspect="1"/>
          </p:cNvGraphicFramePr>
          <p:nvPr/>
        </p:nvGraphicFramePr>
        <p:xfrm>
          <a:off x="4314825" y="5945188"/>
          <a:ext cx="39004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" name="Формула" r:id="rId36" imgW="1625400" imgH="215640" progId="Equation.3">
                  <p:embed/>
                </p:oleObj>
              </mc:Choice>
              <mc:Fallback>
                <p:oleObj name="Формула" r:id="rId36" imgW="162540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5945188"/>
                        <a:ext cx="39004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1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1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1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1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3" presetClass="entr" presetSubtype="3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utoUpdateAnimBg="0"/>
      <p:bldP spid="81924" grpId="0" autoUpdateAnimBg="0"/>
      <p:bldP spid="81925" grpId="0" animBg="1"/>
      <p:bldP spid="81926" grpId="0" autoUpdateAnimBg="0"/>
      <p:bldP spid="81927" grpId="0" autoUpdateAnimBg="0"/>
      <p:bldP spid="81928" grpId="0" animBg="1"/>
      <p:bldP spid="81929" grpId="0" animBg="1"/>
      <p:bldP spid="81930" grpId="0" animBg="1"/>
      <p:bldP spid="81931" grpId="0" animBg="1"/>
      <p:bldP spid="81932" grpId="0" animBg="1"/>
      <p:bldP spid="81933" grpId="0" animBg="1"/>
      <p:bldP spid="81934" grpId="0" animBg="1"/>
      <p:bldP spid="81943" grpId="0" autoUpdateAnimBg="0"/>
      <p:bldP spid="81947" grpId="0" animBg="1"/>
      <p:bldP spid="81948" grpId="0" autoUpdateAnimBg="0"/>
      <p:bldP spid="819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5CD4-A9BE-4F92-A8C5-4BF63329AF1A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3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8BBFDCBF-3F53-41C8-B04B-F75E8CF2E8EB}" type="slidenum">
              <a:rPr lang="ru-RU" altLang="ru-RU"/>
              <a:pPr lvl="1"/>
              <a:t>7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03238" y="373063"/>
            <a:ext cx="43116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Геометрический смысл работы: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 flipV="1">
            <a:off x="744538" y="2730500"/>
            <a:ext cx="3386137" cy="11113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 flipV="1">
            <a:off x="731838" y="1158875"/>
            <a:ext cx="0" cy="16002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887788" y="2871788"/>
            <a:ext cx="350837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>
                <a:latin typeface="Times New Roman" pitchFamily="18" charset="0"/>
              </a:rPr>
              <a:t>S</a:t>
            </a:r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212725" y="803275"/>
          <a:ext cx="5159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6" name="Формула" r:id="rId11" imgW="190440" imgH="228600" progId="Equation.3">
                  <p:embed/>
                </p:oleObj>
              </mc:Choice>
              <mc:Fallback>
                <p:oleObj name="Формула" r:id="rId11" imgW="1904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803275"/>
                        <a:ext cx="51593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3" name="Freeform 9"/>
          <p:cNvSpPr>
            <a:spLocks/>
          </p:cNvSpPr>
          <p:nvPr/>
        </p:nvSpPr>
        <p:spPr bwMode="auto">
          <a:xfrm>
            <a:off x="1066800" y="1206500"/>
            <a:ext cx="2911475" cy="1109663"/>
          </a:xfrm>
          <a:custGeom>
            <a:avLst/>
            <a:gdLst>
              <a:gd name="T0" fmla="*/ 0 w 1834"/>
              <a:gd name="T1" fmla="*/ 699 h 699"/>
              <a:gd name="T2" fmla="*/ 221 w 1834"/>
              <a:gd name="T3" fmla="*/ 402 h 699"/>
              <a:gd name="T4" fmla="*/ 806 w 1834"/>
              <a:gd name="T5" fmla="*/ 363 h 699"/>
              <a:gd name="T6" fmla="*/ 1162 w 1834"/>
              <a:gd name="T7" fmla="*/ 238 h 699"/>
              <a:gd name="T8" fmla="*/ 1430 w 1834"/>
              <a:gd name="T9" fmla="*/ 18 h 699"/>
              <a:gd name="T10" fmla="*/ 1690 w 1834"/>
              <a:gd name="T11" fmla="*/ 133 h 699"/>
              <a:gd name="T12" fmla="*/ 1834 w 1834"/>
              <a:gd name="T13" fmla="*/ 123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34" h="699">
                <a:moveTo>
                  <a:pt x="0" y="699"/>
                </a:moveTo>
                <a:cubicBezTo>
                  <a:pt x="43" y="578"/>
                  <a:pt x="87" y="458"/>
                  <a:pt x="221" y="402"/>
                </a:cubicBezTo>
                <a:cubicBezTo>
                  <a:pt x="355" y="346"/>
                  <a:pt x="649" y="390"/>
                  <a:pt x="806" y="363"/>
                </a:cubicBezTo>
                <a:cubicBezTo>
                  <a:pt x="963" y="336"/>
                  <a:pt x="1058" y="296"/>
                  <a:pt x="1162" y="238"/>
                </a:cubicBezTo>
                <a:cubicBezTo>
                  <a:pt x="1266" y="180"/>
                  <a:pt x="1342" y="36"/>
                  <a:pt x="1430" y="18"/>
                </a:cubicBezTo>
                <a:cubicBezTo>
                  <a:pt x="1518" y="0"/>
                  <a:pt x="1623" y="116"/>
                  <a:pt x="1690" y="133"/>
                </a:cubicBezTo>
                <a:cubicBezTo>
                  <a:pt x="1757" y="150"/>
                  <a:pt x="1795" y="136"/>
                  <a:pt x="1834" y="123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1082675" y="2087563"/>
            <a:ext cx="122238" cy="92075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>
            <a:off x="3749675" y="1371600"/>
            <a:ext cx="122238" cy="92075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823913" y="1774825"/>
            <a:ext cx="333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>
                <a:latin typeface="Times New Roman" pitchFamily="18" charset="0"/>
              </a:rPr>
              <a:t>1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3689350" y="890588"/>
            <a:ext cx="3333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>
                <a:latin typeface="Times New Roman" pitchFamily="18" charset="0"/>
              </a:rPr>
              <a:t>2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1951038" y="1798638"/>
            <a:ext cx="0" cy="122872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>
            <a:off x="2259013" y="1798638"/>
            <a:ext cx="0" cy="127952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60" name="AutoShape 16"/>
          <p:cNvSpPr>
            <a:spLocks/>
          </p:cNvSpPr>
          <p:nvPr/>
        </p:nvSpPr>
        <p:spPr bwMode="auto">
          <a:xfrm>
            <a:off x="1030288" y="989013"/>
            <a:ext cx="593725" cy="366712"/>
          </a:xfrm>
          <a:prstGeom prst="borderCallout2">
            <a:avLst>
              <a:gd name="adj1" fmla="val 33963"/>
              <a:gd name="adj2" fmla="val 112833"/>
              <a:gd name="adj3" fmla="val 33963"/>
              <a:gd name="adj4" fmla="val 112833"/>
              <a:gd name="adj5" fmla="val 358019"/>
              <a:gd name="adj6" fmla="val 188236"/>
            </a:avLst>
          </a:prstGeom>
          <a:solidFill>
            <a:schemeClr val="accent1">
              <a:alpha val="50000"/>
            </a:schemeClr>
          </a:solidFill>
          <a:ln w="19050">
            <a:solidFill>
              <a:srgbClr val="000000"/>
            </a:solidFill>
            <a:miter lim="800000"/>
            <a:headEnd type="none" w="lg" len="lg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ru-RU">
                <a:latin typeface="Times New Roman" pitchFamily="18" charset="0"/>
              </a:rPr>
              <a:t>dA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1854200" y="3035300"/>
            <a:ext cx="50323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ru-RU">
                <a:latin typeface="Times New Roman" pitchFamily="18" charset="0"/>
              </a:rPr>
              <a:t>dS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1677988" y="2894013"/>
            <a:ext cx="2667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2293938" y="2908300"/>
            <a:ext cx="2667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1143000" y="2112963"/>
            <a:ext cx="0" cy="61595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3783013" y="1454150"/>
            <a:ext cx="0" cy="12858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ru-RU"/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2257425" y="1866900"/>
            <a:ext cx="1512888" cy="533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altLang="ru-RU" sz="1600">
                <a:latin typeface="Times New Roman" pitchFamily="18" charset="0"/>
              </a:rPr>
              <a:t>Площадь под кривой =А</a:t>
            </a:r>
          </a:p>
        </p:txBody>
      </p:sp>
      <p:graphicFrame>
        <p:nvGraphicFramePr>
          <p:cNvPr id="82968" name="Object 24"/>
          <p:cNvGraphicFramePr>
            <a:graphicFrameLocks noChangeAspect="1"/>
          </p:cNvGraphicFramePr>
          <p:nvPr/>
        </p:nvGraphicFramePr>
        <p:xfrm>
          <a:off x="4421188" y="760413"/>
          <a:ext cx="447833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7" name="Формула" r:id="rId13" imgW="1866600" imgH="393480" progId="Equation.3">
                  <p:embed/>
                </p:oleObj>
              </mc:Choice>
              <mc:Fallback>
                <p:oleObj name="Формула" r:id="rId13" imgW="18666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760413"/>
                        <a:ext cx="4478337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9" name="Object 25"/>
          <p:cNvGraphicFramePr>
            <a:graphicFrameLocks noChangeAspect="1"/>
          </p:cNvGraphicFramePr>
          <p:nvPr/>
        </p:nvGraphicFramePr>
        <p:xfrm>
          <a:off x="5119688" y="1676400"/>
          <a:ext cx="37179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8" name="Формула" r:id="rId15" imgW="1549080" imgH="393480" progId="Equation.3">
                  <p:embed/>
                </p:oleObj>
              </mc:Choice>
              <mc:Fallback>
                <p:oleObj name="Формула" r:id="rId15" imgW="154908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1676400"/>
                        <a:ext cx="371792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0" name="Object 26"/>
          <p:cNvGraphicFramePr>
            <a:graphicFrameLocks noChangeAspect="1"/>
          </p:cNvGraphicFramePr>
          <p:nvPr/>
        </p:nvGraphicFramePr>
        <p:xfrm>
          <a:off x="5151438" y="2559050"/>
          <a:ext cx="33813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9" name="Формула" r:id="rId17" imgW="1409400" imgH="393480" progId="Equation.3">
                  <p:embed/>
                </p:oleObj>
              </mc:Choice>
              <mc:Fallback>
                <p:oleObj name="Формула" r:id="rId17" imgW="140940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559050"/>
                        <a:ext cx="338137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336550" y="3344863"/>
            <a:ext cx="8516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indent="3810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kumimoji="0" lang="ru-RU" altLang="ru-RU">
                <a:latin typeface="Book Antiqua" pitchFamily="18" charset="0"/>
              </a:rPr>
              <a:t>Для характеристики работы, совершаемой силой за единицу времени, вводят понятие мощности.</a:t>
            </a:r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350838" y="4089400"/>
            <a:ext cx="85201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altLang="ru-RU" b="1" u="sng"/>
              <a:t>Мощность силы</a:t>
            </a:r>
            <a:r>
              <a:rPr lang="ru-RU" altLang="ru-RU"/>
              <a:t> – это отношение элементарной работы силы за малый промежуток времени к его длительности:</a:t>
            </a:r>
          </a:p>
        </p:txBody>
      </p:sp>
      <p:graphicFrame>
        <p:nvGraphicFramePr>
          <p:cNvPr id="82974" name="Object 30"/>
          <p:cNvGraphicFramePr>
            <a:graphicFrameLocks noChangeAspect="1"/>
          </p:cNvGraphicFramePr>
          <p:nvPr/>
        </p:nvGraphicFramePr>
        <p:xfrm>
          <a:off x="638175" y="5113338"/>
          <a:ext cx="79216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0" name="Формула" r:id="rId19" imgW="291960" imgH="164880" progId="Equation.3">
                  <p:embed/>
                </p:oleObj>
              </mc:Choice>
              <mc:Fallback>
                <p:oleObj name="Формула" r:id="rId19" imgW="291960" imgH="1648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5113338"/>
                        <a:ext cx="792163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5" name="Object 31"/>
          <p:cNvGraphicFramePr>
            <a:graphicFrameLocks noChangeAspect="1"/>
          </p:cNvGraphicFramePr>
          <p:nvPr/>
        </p:nvGraphicFramePr>
        <p:xfrm>
          <a:off x="1497013" y="4816475"/>
          <a:ext cx="9620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1" name="Формула" r:id="rId21" imgW="355320" imgH="393480" progId="Equation.3">
                  <p:embed/>
                </p:oleObj>
              </mc:Choice>
              <mc:Fallback>
                <p:oleObj name="Формула" r:id="rId21" imgW="35532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4816475"/>
                        <a:ext cx="962025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7" name="Object 33"/>
          <p:cNvGraphicFramePr>
            <a:graphicFrameLocks noChangeAspect="1"/>
          </p:cNvGraphicFramePr>
          <p:nvPr/>
        </p:nvGraphicFramePr>
        <p:xfrm>
          <a:off x="2446338" y="4735513"/>
          <a:ext cx="14779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2" name="Формула" r:id="rId23" imgW="545760" imgH="419040" progId="Equation.3">
                  <p:embed/>
                </p:oleObj>
              </mc:Choice>
              <mc:Fallback>
                <p:oleObj name="Формула" r:id="rId23" imgW="545760" imgH="419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735513"/>
                        <a:ext cx="1477962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8" name="Object 34"/>
          <p:cNvGraphicFramePr>
            <a:graphicFrameLocks noChangeAspect="1"/>
          </p:cNvGraphicFramePr>
          <p:nvPr/>
        </p:nvGraphicFramePr>
        <p:xfrm>
          <a:off x="3863975" y="5026025"/>
          <a:ext cx="8937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3" name="Формула" r:id="rId25" imgW="330120" imgH="215640" progId="Equation.3">
                  <p:embed/>
                </p:oleObj>
              </mc:Choice>
              <mc:Fallback>
                <p:oleObj name="Формула" r:id="rId25" imgW="330120" imgH="2156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026025"/>
                        <a:ext cx="8937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4786313" y="5159375"/>
            <a:ext cx="342265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Скалярное произведение</a:t>
            </a:r>
          </a:p>
        </p:txBody>
      </p:sp>
      <p:graphicFrame>
        <p:nvGraphicFramePr>
          <p:cNvPr id="82980" name="Object 36"/>
          <p:cNvGraphicFramePr>
            <a:graphicFrameLocks noChangeAspect="1"/>
          </p:cNvGraphicFramePr>
          <p:nvPr/>
        </p:nvGraphicFramePr>
        <p:xfrm>
          <a:off x="2881313" y="5697538"/>
          <a:ext cx="37877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4" name="Формула" r:id="rId27" imgW="1688760" imgH="431640" progId="Equation.3">
                  <p:embed/>
                </p:oleObj>
              </mc:Choice>
              <mc:Fallback>
                <p:oleObj name="Формула" r:id="rId27" imgW="168876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5697538"/>
                        <a:ext cx="378777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75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75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75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75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75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75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nimBg="1"/>
      <p:bldP spid="82948" grpId="0" animBg="1"/>
      <p:bldP spid="82949" grpId="0" autoUpdateAnimBg="0"/>
      <p:bldP spid="82953" grpId="0" animBg="1"/>
      <p:bldP spid="82954" grpId="0" animBg="1"/>
      <p:bldP spid="82955" grpId="0" animBg="1"/>
      <p:bldP spid="82956" grpId="0" autoUpdateAnimBg="0"/>
      <p:bldP spid="82957" grpId="0" autoUpdateAnimBg="0"/>
      <p:bldP spid="82958" grpId="0" animBg="1"/>
      <p:bldP spid="82959" grpId="0" animBg="1"/>
      <p:bldP spid="82960" grpId="0" animBg="1" autoUpdateAnimBg="0"/>
      <p:bldP spid="82961" grpId="0" autoUpdateAnimBg="0"/>
      <p:bldP spid="82962" grpId="0" animBg="1"/>
      <p:bldP spid="82963" grpId="0" animBg="1"/>
      <p:bldP spid="82964" grpId="0" animBg="1"/>
      <p:bldP spid="82965" grpId="0" animBg="1"/>
      <p:bldP spid="82966" grpId="0" animBg="1" autoUpdateAnimBg="0"/>
      <p:bldP spid="82972" grpId="0" autoUpdateAnimBg="0"/>
      <p:bldP spid="82973" grpId="0" autoUpdateAnimBg="0"/>
      <p:bldP spid="829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tint val="9372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BFD-CBF8-4313-A37E-BDDFEE6CE6B0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2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3C28F32-5A38-4FAC-90C2-A39E1BD3C627}" type="slidenum">
              <a:rPr lang="ru-RU" altLang="ru-RU"/>
              <a:pPr lvl="1"/>
              <a:t>8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714949" y="207963"/>
            <a:ext cx="480580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ru-RU" altLang="ru-RU" sz="4000" dirty="0" smtClean="0">
                <a:latin typeface="Monotype Corsiva" pitchFamily="66" charset="0"/>
              </a:rPr>
              <a:t> </a:t>
            </a:r>
            <a:r>
              <a:rPr lang="ru-RU" altLang="ru-RU" sz="4000" u="sng" dirty="0">
                <a:latin typeface="Monotype Corsiva" pitchFamily="66" charset="0"/>
              </a:rPr>
              <a:t>Кинетическая энергия 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812800"/>
            <a:ext cx="84359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Рассмотрим движение материальной точки под действием силы </a:t>
            </a:r>
            <a:r>
              <a:rPr lang="en-US" altLang="ru-RU">
                <a:latin typeface="Times New Roman" pitchFamily="18" charset="0"/>
              </a:rPr>
              <a:t>F</a:t>
            </a:r>
            <a:r>
              <a:rPr lang="ru-RU" altLang="ru-RU">
                <a:latin typeface="Times New Roman" pitchFamily="18" charset="0"/>
              </a:rPr>
              <a:t>. Уравнение движения имеет следующий вид:</a:t>
            </a: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708025" y="1539875"/>
          <a:ext cx="16875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0" name="Формула" r:id="rId7" imgW="622080" imgH="215640" progId="Equation.3">
                  <p:embed/>
                </p:oleObj>
              </mc:Choice>
              <mc:Fallback>
                <p:oleObj name="Формула" r:id="rId7" imgW="6220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1539875"/>
                        <a:ext cx="16875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713038" y="1682750"/>
            <a:ext cx="40751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Умножим его скалярно на </a:t>
            </a:r>
            <a:r>
              <a:rPr lang="en-US" altLang="ru-RU">
                <a:latin typeface="Times New Roman" pitchFamily="18" charset="0"/>
              </a:rPr>
              <a:t>dS</a:t>
            </a:r>
            <a:r>
              <a:rPr lang="ru-RU" altLang="ru-RU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619125" y="2193925"/>
          <a:ext cx="27209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1" name="Формула" r:id="rId9" imgW="1002960" imgH="215640" progId="Equation.3">
                  <p:embed/>
                </p:oleObj>
              </mc:Choice>
              <mc:Fallback>
                <p:oleObj name="Формула" r:id="rId9" imgW="10029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193925"/>
                        <a:ext cx="27209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4041775" y="2817813"/>
          <a:ext cx="46863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2" name="Формула" r:id="rId11" imgW="1726920" imgH="431640" progId="Equation.3">
                  <p:embed/>
                </p:oleObj>
              </mc:Choice>
              <mc:Fallback>
                <p:oleObj name="Формула" r:id="rId11" imgW="17269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2817813"/>
                        <a:ext cx="46863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3981450" y="2209800"/>
          <a:ext cx="1755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3" name="Формула" r:id="rId13" imgW="647640" imgH="215640" progId="Equation.3">
                  <p:embed/>
                </p:oleObj>
              </mc:Choice>
              <mc:Fallback>
                <p:oleObj name="Формула" r:id="rId13" imgW="64764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2209800"/>
                        <a:ext cx="17557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6310313" y="2398713"/>
            <a:ext cx="1019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Тогда:</a:t>
            </a:r>
          </a:p>
        </p:txBody>
      </p:sp>
      <p:graphicFrame>
        <p:nvGraphicFramePr>
          <p:cNvPr id="83979" name="Object 11"/>
          <p:cNvGraphicFramePr>
            <a:graphicFrameLocks noChangeAspect="1"/>
          </p:cNvGraphicFramePr>
          <p:nvPr/>
        </p:nvGraphicFramePr>
        <p:xfrm>
          <a:off x="660400" y="3063875"/>
          <a:ext cx="30654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4" name="Формула" r:id="rId15" imgW="1130040" imgH="215640" progId="Equation.3">
                  <p:embed/>
                </p:oleObj>
              </mc:Choice>
              <mc:Fallback>
                <p:oleObj name="Формула" r:id="rId15" imgW="113004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063875"/>
                        <a:ext cx="30654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0" name="Object 12"/>
          <p:cNvGraphicFramePr>
            <a:graphicFrameLocks noChangeAspect="1"/>
          </p:cNvGraphicFramePr>
          <p:nvPr/>
        </p:nvGraphicFramePr>
        <p:xfrm>
          <a:off x="714375" y="3978275"/>
          <a:ext cx="26527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5" name="Формула" r:id="rId17" imgW="977760" imgH="215640" progId="Equation.3">
                  <p:embed/>
                </p:oleObj>
              </mc:Choice>
              <mc:Fallback>
                <p:oleObj name="Формула" r:id="rId17" imgW="97776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3978275"/>
                        <a:ext cx="26527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2" name="Object 14"/>
          <p:cNvGraphicFramePr>
            <a:graphicFrameLocks noChangeAspect="1"/>
          </p:cNvGraphicFramePr>
          <p:nvPr/>
        </p:nvGraphicFramePr>
        <p:xfrm>
          <a:off x="546100" y="4649788"/>
          <a:ext cx="296386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6" name="Формула" r:id="rId19" imgW="1091880" imgH="482400" progId="Equation.3">
                  <p:embed/>
                </p:oleObj>
              </mc:Choice>
              <mc:Fallback>
                <p:oleObj name="Формула" r:id="rId19" imgW="1091880" imgH="482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649788"/>
                        <a:ext cx="2963863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3452813" y="5033963"/>
          <a:ext cx="6191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7" name="Формула" r:id="rId21" imgW="228600" imgH="177480" progId="Equation.3">
                  <p:embed/>
                </p:oleObj>
              </mc:Choice>
              <mc:Fallback>
                <p:oleObj name="Формула" r:id="rId21" imgW="228600" imgH="177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5033963"/>
                        <a:ext cx="619125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3597275" y="4167188"/>
            <a:ext cx="46323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Занесем </a:t>
            </a:r>
            <a:r>
              <a:rPr lang="en-US" altLang="ru-RU">
                <a:latin typeface="Times New Roman" pitchFamily="18" charset="0"/>
              </a:rPr>
              <a:t>m </a:t>
            </a:r>
            <a:r>
              <a:rPr lang="ru-RU" altLang="ru-RU">
                <a:latin typeface="Times New Roman" pitchFamily="18" charset="0"/>
              </a:rPr>
              <a:t>и </a:t>
            </a:r>
            <a:r>
              <a:rPr lang="en-US" altLang="ru-RU">
                <a:latin typeface="Times New Roman" pitchFamily="18" charset="0"/>
              </a:rPr>
              <a:t>v</a:t>
            </a:r>
            <a:r>
              <a:rPr lang="ru-RU" altLang="ru-RU">
                <a:latin typeface="Times New Roman" pitchFamily="18" charset="0"/>
              </a:rPr>
              <a:t> под дифференциал:</a:t>
            </a:r>
          </a:p>
        </p:txBody>
      </p:sp>
      <p:graphicFrame>
        <p:nvGraphicFramePr>
          <p:cNvPr id="83985" name="Object 17"/>
          <p:cNvGraphicFramePr>
            <a:graphicFrameLocks noChangeAspect="1"/>
          </p:cNvGraphicFramePr>
          <p:nvPr/>
        </p:nvGraphicFramePr>
        <p:xfrm>
          <a:off x="6086475" y="4676775"/>
          <a:ext cx="17240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8" name="Формула" r:id="rId23" imgW="634680" imgH="419040" progId="Equation.3">
                  <p:embed/>
                </p:oleObj>
              </mc:Choice>
              <mc:Fallback>
                <p:oleObj name="Формула" r:id="rId23" imgW="63468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4676775"/>
                        <a:ext cx="1724025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4192588" y="5111750"/>
            <a:ext cx="17240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Обозначим: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8047038" y="5097463"/>
            <a:ext cx="1019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Тогда:</a:t>
            </a:r>
          </a:p>
        </p:txBody>
      </p:sp>
      <p:graphicFrame>
        <p:nvGraphicFramePr>
          <p:cNvPr id="83988" name="Object 20"/>
          <p:cNvGraphicFramePr>
            <a:graphicFrameLocks noChangeAspect="1"/>
          </p:cNvGraphicFramePr>
          <p:nvPr/>
        </p:nvGraphicFramePr>
        <p:xfrm>
          <a:off x="3255963" y="5883275"/>
          <a:ext cx="16843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9" name="Формула" r:id="rId25" imgW="622080" imgH="215640" progId="Equation.3">
                  <p:embed/>
                </p:oleObj>
              </mc:Choice>
              <mc:Fallback>
                <p:oleObj name="Формула" r:id="rId25" imgW="62208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5883275"/>
                        <a:ext cx="1684337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5792788" y="6042025"/>
            <a:ext cx="9429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Либо: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75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75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75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75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75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75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autoUpdateAnimBg="0"/>
      <p:bldP spid="83973" grpId="0" autoUpdateAnimBg="0"/>
      <p:bldP spid="83978" grpId="0" autoUpdateAnimBg="0"/>
      <p:bldP spid="83984" grpId="0" autoUpdateAnimBg="0"/>
      <p:bldP spid="83986" grpId="0" autoUpdateAnimBg="0"/>
      <p:bldP spid="83987" grpId="0" autoUpdateAnimBg="0"/>
      <p:bldP spid="8398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81C6-FD41-4859-9BFD-E848131C691E}" type="datetime2">
              <a:rPr lang="ru-RU" altLang="ru-RU"/>
              <a:pPr/>
              <a:t>вторник, 28 апреля 2015 г.</a:t>
            </a:fld>
            <a:endParaRPr lang="ru-RU" altLang="ru-RU"/>
          </a:p>
        </p:txBody>
      </p:sp>
      <p:sp>
        <p:nvSpPr>
          <p:cNvPr id="1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Лекции по физике Часть 1.</a:t>
            </a: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6084520-6911-459D-A1A3-3F86D1FEFC6A}" type="slidenum">
              <a:rPr lang="ru-RU" altLang="ru-RU"/>
              <a:pPr lvl="1"/>
              <a:t>9</a:t>
            </a:fld>
            <a:endParaRPr lang="ru-RU" altLang="ru-RU">
              <a:latin typeface="Times New Roman" pitchFamily="18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565150" y="304800"/>
          <a:ext cx="3135313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2" name="Формула" r:id="rId9" imgW="1155600" imgH="482400" progId="Equation.3">
                  <p:embed/>
                </p:oleObj>
              </mc:Choice>
              <mc:Fallback>
                <p:oleObj name="Формула" r:id="rId9" imgW="11556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04800"/>
                        <a:ext cx="3135313" cy="131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054475" y="831850"/>
          <a:ext cx="5159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3" name="Формула" r:id="rId11" imgW="190440" imgH="152280" progId="Equation.3">
                  <p:embed/>
                </p:oleObj>
              </mc:Choice>
              <mc:Fallback>
                <p:oleObj name="Формула" r:id="rId11" imgW="190440" imgH="152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831850"/>
                        <a:ext cx="515938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5022850" y="376238"/>
          <a:ext cx="303053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4" name="Формула" r:id="rId13" imgW="1117440" imgH="419040" progId="Equation.3">
                  <p:embed/>
                </p:oleObj>
              </mc:Choice>
              <mc:Fallback>
                <p:oleObj name="Формула" r:id="rId13" imgW="11174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376238"/>
                        <a:ext cx="3030538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352425" y="1627188"/>
            <a:ext cx="1441450" cy="617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kern="10">
                <a:ln w="9525">
                  <a:miter lim="800000"/>
                  <a:headEnd/>
                  <a:tailEnd type="none" w="lg" len="lg"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Выводы: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876425" y="1789113"/>
            <a:ext cx="70437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altLang="ru-RU"/>
              <a:t>1. Тело, имеющее массу и движущееся со скоростью </a:t>
            </a:r>
            <a:r>
              <a:rPr lang="en-US" altLang="ru-RU" b="1"/>
              <a:t>V</a:t>
            </a:r>
            <a:r>
              <a:rPr lang="ru-RU" altLang="ru-RU" b="1"/>
              <a:t>,</a:t>
            </a:r>
            <a:r>
              <a:rPr lang="ru-RU" altLang="ru-RU"/>
              <a:t> обладает кинетической энергией:</a:t>
            </a:r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4025900" y="2557463"/>
          <a:ext cx="203200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5" name="Формула" r:id="rId15" imgW="749160" imgH="317160" progId="Equation.3">
                  <p:embed/>
                </p:oleObj>
              </mc:Choice>
              <mc:Fallback>
                <p:oleObj name="Формула" r:id="rId15" imgW="749160" imgH="317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2557463"/>
                        <a:ext cx="2032000" cy="8620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22263" y="3573463"/>
            <a:ext cx="84677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/>
              <a:t>2. Работа силы, действующей на тело, идет на приращение кинетической энергии этого тела.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66713" y="4243388"/>
            <a:ext cx="86360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3. Кинетическая энергия – это энергия механического движения.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82588" y="4684713"/>
            <a:ext cx="84867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4. В разных инерциальных системах отсчета скорость тела разная, следовательно кинетическая энергия разная. Она зависит от выбора системы отсчета.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12750" y="5661025"/>
            <a:ext cx="49053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ru-RU" altLang="ru-RU">
                <a:latin typeface="Times New Roman" pitchFamily="18" charset="0"/>
              </a:rPr>
              <a:t>5. В случае </a:t>
            </a:r>
            <a:r>
              <a:rPr lang="en-US" altLang="ru-RU">
                <a:latin typeface="Times New Roman" pitchFamily="18" charset="0"/>
              </a:rPr>
              <a:t>n</a:t>
            </a:r>
            <a:r>
              <a:rPr lang="ru-RU" altLang="ru-RU">
                <a:latin typeface="Times New Roman" pitchFamily="18" charset="0"/>
              </a:rPr>
              <a:t> – материальных точек:</a:t>
            </a:r>
          </a:p>
        </p:txBody>
      </p:sp>
      <p:graphicFrame>
        <p:nvGraphicFramePr>
          <p:cNvPr id="85006" name="Object 14"/>
          <p:cNvGraphicFramePr>
            <a:graphicFrameLocks noChangeAspect="1"/>
          </p:cNvGraphicFramePr>
          <p:nvPr/>
        </p:nvGraphicFramePr>
        <p:xfrm>
          <a:off x="5454650" y="5403850"/>
          <a:ext cx="237648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6" name="Формула" r:id="rId17" imgW="876240" imgH="444240" progId="Equation.3">
                  <p:embed/>
                </p:oleObj>
              </mc:Choice>
              <mc:Fallback>
                <p:oleObj name="Формула" r:id="rId17" imgW="876240" imgH="444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5403850"/>
                        <a:ext cx="2376488" cy="12065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/>
      <p:bldP spid="84999" grpId="0" autoUpdateAnimBg="0"/>
      <p:bldP spid="85001" grpId="0" autoUpdateAnimBg="0"/>
      <p:bldP spid="85003" grpId="0" autoUpdateAnimBg="0"/>
      <p:bldP spid="85004" grpId="0" autoUpdateAnimBg="0"/>
      <p:bldP spid="85005" grpId="0" autoUpdateAnimBg="0"/>
    </p:bldLst>
  </p:timing>
</p:sld>
</file>

<file path=ppt/theme/theme1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000000"/>
          </a:solidFill>
          <a:prstDash val="solid"/>
          <a:miter lim="800000"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000000"/>
          </a:solidFill>
          <a:prstDash val="solid"/>
          <a:miter lim="800000"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just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5000"/>
          <a:buFont typeface="Wingdings" pitchFamily="2" charset="2"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6">
        <a:dk1>
          <a:srgbClr val="000000"/>
        </a:dk1>
        <a:lt1>
          <a:srgbClr val="FFFFFF"/>
        </a:lt1>
        <a:dk2>
          <a:srgbClr val="CCFFFF"/>
        </a:dk2>
        <a:lt2>
          <a:srgbClr val="FFFFFF"/>
        </a:lt2>
        <a:accent1>
          <a:srgbClr val="CCFFCC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E7E7B9"/>
        </a:accent6>
        <a:hlink>
          <a:srgbClr val="FFCC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7">
        <a:dk1>
          <a:srgbClr val="000000"/>
        </a:dk1>
        <a:lt1>
          <a:srgbClr val="FFFFFF"/>
        </a:lt1>
        <a:dk2>
          <a:srgbClr val="CCFF99"/>
        </a:dk2>
        <a:lt2>
          <a:srgbClr val="CCECFF"/>
        </a:lt2>
        <a:accent1>
          <a:srgbClr val="CCE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D6E7"/>
        </a:accent6>
        <a:hlink>
          <a:srgbClr val="99FFCC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8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10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1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2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3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4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5.xml><?xml version="1.0" encoding="utf-8"?>
<a:themeOverride xmlns:a="http://schemas.openxmlformats.org/drawingml/2006/main">
  <a:clrScheme name="Учебный курс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ppt/theme/themeOverride16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17.xml><?xml version="1.0" encoding="utf-8"?>
<a:themeOverride xmlns:a="http://schemas.openxmlformats.org/drawingml/2006/main">
  <a:clrScheme name="Учебный курс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ppt/theme/themeOverride18.xml><?xml version="1.0" encoding="utf-8"?>
<a:themeOverride xmlns:a="http://schemas.openxmlformats.org/drawingml/2006/main">
  <a:clrScheme name="Учебный курс 6">
    <a:dk1>
      <a:srgbClr val="000000"/>
    </a:dk1>
    <a:lt1>
      <a:srgbClr val="FFFFFF"/>
    </a:lt1>
    <a:dk2>
      <a:srgbClr val="CCFFFF"/>
    </a:dk2>
    <a:lt2>
      <a:srgbClr val="FFFFFF"/>
    </a:lt2>
    <a:accent1>
      <a:srgbClr val="CCFFCC"/>
    </a:accent1>
    <a:accent2>
      <a:srgbClr val="FFFFCC"/>
    </a:accent2>
    <a:accent3>
      <a:srgbClr val="FFFFFF"/>
    </a:accent3>
    <a:accent4>
      <a:srgbClr val="000000"/>
    </a:accent4>
    <a:accent5>
      <a:srgbClr val="E2FFE2"/>
    </a:accent5>
    <a:accent6>
      <a:srgbClr val="E7E7B9"/>
    </a:accent6>
    <a:hlink>
      <a:srgbClr val="FFCCCC"/>
    </a:hlink>
    <a:folHlink>
      <a:srgbClr val="EAEAEA"/>
    </a:folHlink>
  </a:clrScheme>
</a:themeOverride>
</file>

<file path=ppt/theme/themeOverride19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2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20.xml><?xml version="1.0" encoding="utf-8"?>
<a:themeOverride xmlns:a="http://schemas.openxmlformats.org/drawingml/2006/main">
  <a:clrScheme name="Учебный курс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ppt/theme/themeOverride2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CCFFFF"/>
    </a:dk2>
    <a:lt2>
      <a:srgbClr val="FFFFFF"/>
    </a:lt2>
    <a:accent1>
      <a:srgbClr val="CCFFCC"/>
    </a:accent1>
    <a:accent2>
      <a:srgbClr val="FFFFCC"/>
    </a:accent2>
    <a:accent3>
      <a:srgbClr val="FFFFFF"/>
    </a:accent3>
    <a:accent4>
      <a:srgbClr val="000000"/>
    </a:accent4>
    <a:accent5>
      <a:srgbClr val="E2FFE2"/>
    </a:accent5>
    <a:accent6>
      <a:srgbClr val="E7E7B9"/>
    </a:accent6>
    <a:hlink>
      <a:srgbClr val="FFCCCC"/>
    </a:hlink>
    <a:folHlink>
      <a:srgbClr val="CCFFCC"/>
    </a:folHlink>
  </a:clrScheme>
</a:themeOverride>
</file>

<file path=ppt/theme/themeOverride2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66CCFF"/>
    </a:dk2>
    <a:lt2>
      <a:srgbClr val="FFCC66"/>
    </a:lt2>
    <a:accent1>
      <a:srgbClr val="00CCFF"/>
    </a:accent1>
    <a:accent2>
      <a:srgbClr val="FFFF00"/>
    </a:accent2>
    <a:accent3>
      <a:srgbClr val="B8E2FF"/>
    </a:accent3>
    <a:accent4>
      <a:srgbClr val="DADADA"/>
    </a:accent4>
    <a:accent5>
      <a:srgbClr val="AAE2FF"/>
    </a:accent5>
    <a:accent6>
      <a:srgbClr val="E7E700"/>
    </a:accent6>
    <a:hlink>
      <a:srgbClr val="FF0033"/>
    </a:hlink>
    <a:folHlink>
      <a:srgbClr val="CCECFF"/>
    </a:folHlink>
  </a:clrScheme>
</a:themeOverride>
</file>

<file path=ppt/theme/themeOverride23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24.xml><?xml version="1.0" encoding="utf-8"?>
<a:themeOverride xmlns:a="http://schemas.openxmlformats.org/drawingml/2006/main">
  <a:clrScheme name="Учебный курс 8">
    <a:dk1>
      <a:srgbClr val="000000"/>
    </a:dk1>
    <a:lt1>
      <a:srgbClr val="FFFFFF"/>
    </a:lt1>
    <a:dk2>
      <a:srgbClr val="0000FF"/>
    </a:dk2>
    <a:lt2>
      <a:srgbClr val="FFCC66"/>
    </a:lt2>
    <a:accent1>
      <a:srgbClr val="00CCFF"/>
    </a:accent1>
    <a:accent2>
      <a:srgbClr val="FFFF00"/>
    </a:accent2>
    <a:accent3>
      <a:srgbClr val="AAAAFF"/>
    </a:accent3>
    <a:accent4>
      <a:srgbClr val="DADADA"/>
    </a:accent4>
    <a:accent5>
      <a:srgbClr val="AAE2FF"/>
    </a:accent5>
    <a:accent6>
      <a:srgbClr val="E7E700"/>
    </a:accent6>
    <a:hlink>
      <a:srgbClr val="FF0033"/>
    </a:hlink>
    <a:folHlink>
      <a:srgbClr val="CCFFCC"/>
    </a:folHlink>
  </a:clrScheme>
</a:themeOverride>
</file>

<file path=ppt/theme/themeOverride25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26.xml><?xml version="1.0" encoding="utf-8"?>
<a:themeOverride xmlns:a="http://schemas.openxmlformats.org/drawingml/2006/main">
  <a:clrScheme name="Учебный курс 8">
    <a:dk1>
      <a:srgbClr val="000000"/>
    </a:dk1>
    <a:lt1>
      <a:srgbClr val="FFFFFF"/>
    </a:lt1>
    <a:dk2>
      <a:srgbClr val="0000FF"/>
    </a:dk2>
    <a:lt2>
      <a:srgbClr val="FFCC66"/>
    </a:lt2>
    <a:accent1>
      <a:srgbClr val="00CCFF"/>
    </a:accent1>
    <a:accent2>
      <a:srgbClr val="FFFF00"/>
    </a:accent2>
    <a:accent3>
      <a:srgbClr val="AAAAFF"/>
    </a:accent3>
    <a:accent4>
      <a:srgbClr val="DADADA"/>
    </a:accent4>
    <a:accent5>
      <a:srgbClr val="AAE2FF"/>
    </a:accent5>
    <a:accent6>
      <a:srgbClr val="E7E700"/>
    </a:accent6>
    <a:hlink>
      <a:srgbClr val="FF0033"/>
    </a:hlink>
    <a:folHlink>
      <a:srgbClr val="CCFFCC"/>
    </a:folHlink>
  </a:clrScheme>
</a:themeOverride>
</file>

<file path=ppt/theme/themeOverride27.xml><?xml version="1.0" encoding="utf-8"?>
<a:themeOverride xmlns:a="http://schemas.openxmlformats.org/drawingml/2006/main">
  <a:clrScheme name="Учебный курс 6">
    <a:dk1>
      <a:srgbClr val="000000"/>
    </a:dk1>
    <a:lt1>
      <a:srgbClr val="FFFFFF"/>
    </a:lt1>
    <a:dk2>
      <a:srgbClr val="CCFFFF"/>
    </a:dk2>
    <a:lt2>
      <a:srgbClr val="FFFFFF"/>
    </a:lt2>
    <a:accent1>
      <a:srgbClr val="CCFFCC"/>
    </a:accent1>
    <a:accent2>
      <a:srgbClr val="FFFFCC"/>
    </a:accent2>
    <a:accent3>
      <a:srgbClr val="FFFFFF"/>
    </a:accent3>
    <a:accent4>
      <a:srgbClr val="000000"/>
    </a:accent4>
    <a:accent5>
      <a:srgbClr val="E2FFE2"/>
    </a:accent5>
    <a:accent6>
      <a:srgbClr val="E7E7B9"/>
    </a:accent6>
    <a:hlink>
      <a:srgbClr val="FFCCCC"/>
    </a:hlink>
    <a:folHlink>
      <a:srgbClr val="EAEAEA"/>
    </a:folHlink>
  </a:clrScheme>
</a:themeOverride>
</file>

<file path=ppt/theme/themeOverride28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3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4.xml><?xml version="1.0" encoding="utf-8"?>
<a:themeOverride xmlns:a="http://schemas.openxmlformats.org/drawingml/2006/main">
  <a:clrScheme name="Учебный курс 2">
    <a:dk1>
      <a:srgbClr val="000000"/>
    </a:dk1>
    <a:lt1>
      <a:srgbClr val="FFFFFF"/>
    </a:lt1>
    <a:dk2>
      <a:srgbClr val="000000"/>
    </a:dk2>
    <a:lt2>
      <a:srgbClr val="CCECFF"/>
    </a:lt2>
    <a:accent1>
      <a:srgbClr val="6699FF"/>
    </a:accent1>
    <a:accent2>
      <a:srgbClr val="00CCCC"/>
    </a:accent2>
    <a:accent3>
      <a:srgbClr val="FFFFFF"/>
    </a:accent3>
    <a:accent4>
      <a:srgbClr val="000000"/>
    </a:accent4>
    <a:accent5>
      <a:srgbClr val="B8CAFF"/>
    </a:accent5>
    <a:accent6>
      <a:srgbClr val="00B9B9"/>
    </a:accent6>
    <a:hlink>
      <a:srgbClr val="CC99FF"/>
    </a:hlink>
    <a:folHlink>
      <a:srgbClr val="66CCFF"/>
    </a:folHlink>
  </a:clrScheme>
</a:themeOverride>
</file>

<file path=ppt/theme/themeOverride5.xml><?xml version="1.0" encoding="utf-8"?>
<a:themeOverride xmlns:a="http://schemas.openxmlformats.org/drawingml/2006/main">
  <a:clrScheme name="Учебный курс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ppt/theme/themeOverride6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7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ppt/theme/themeOverride8.xml><?xml version="1.0" encoding="utf-8"?>
<a:themeOverride xmlns:a="http://schemas.openxmlformats.org/drawingml/2006/main">
  <a:clrScheme name="Учебный курс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ppt/theme/themeOverride9.xml><?xml version="1.0" encoding="utf-8"?>
<a:themeOverride xmlns:a="http://schemas.openxmlformats.org/drawingml/2006/main">
  <a:clrScheme name="Учебный курс 7">
    <a:dk1>
      <a:srgbClr val="000000"/>
    </a:dk1>
    <a:lt1>
      <a:srgbClr val="FFFFFF"/>
    </a:lt1>
    <a:dk2>
      <a:srgbClr val="CCFF99"/>
    </a:dk2>
    <a:lt2>
      <a:srgbClr val="CCECFF"/>
    </a:lt2>
    <a:accent1>
      <a:srgbClr val="CCECFF"/>
    </a:accent1>
    <a:accent2>
      <a:srgbClr val="CCECFF"/>
    </a:accent2>
    <a:accent3>
      <a:srgbClr val="FFFFFF"/>
    </a:accent3>
    <a:accent4>
      <a:srgbClr val="000000"/>
    </a:accent4>
    <a:accent5>
      <a:srgbClr val="E2F4FF"/>
    </a:accent5>
    <a:accent6>
      <a:srgbClr val="B9D6E7"/>
    </a:accent6>
    <a:hlink>
      <a:srgbClr val="99FFCC"/>
    </a:hlink>
    <a:folHlink>
      <a:srgbClr val="CCFF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93C14D3-08CC-4B92-BB2C-7C8AA4E46FAB}"/>
</file>

<file path=customXml/itemProps2.xml><?xml version="1.0" encoding="utf-8"?>
<ds:datastoreItem xmlns:ds="http://schemas.openxmlformats.org/officeDocument/2006/customXml" ds:itemID="{5980370F-67D5-4173-AB1B-D5258BE80445}"/>
</file>

<file path=customXml/itemProps3.xml><?xml version="1.0" encoding="utf-8"?>
<ds:datastoreItem xmlns:ds="http://schemas.openxmlformats.org/officeDocument/2006/customXml" ds:itemID="{CD0B7DA9-B6D4-40A5-B58B-AD4CD6170E24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4553</TotalTime>
  <Words>1687</Words>
  <Application>Microsoft Office PowerPoint</Application>
  <PresentationFormat>Экран (4:3)</PresentationFormat>
  <Paragraphs>274</Paragraphs>
  <Slides>28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Учебный курс</vt:lpstr>
      <vt:lpstr>Формула</vt:lpstr>
      <vt:lpstr>      Динамика.  Законы сохранения  Лекция-видеопрезентация по физике для слушателей подготовительного отделения  Составитель – М.Н. Бардашевич,  ассистент кафедры довузовской подготовки  и профориентации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Q2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Лекции по физике. Механика и молекулярная физика.</dc:title>
  <dc:creator>Q1</dc:creator>
  <cp:lastModifiedBy>Olesya Drobyshevskaya</cp:lastModifiedBy>
  <cp:revision>233</cp:revision>
  <cp:lastPrinted>1601-01-01T00:00:00Z</cp:lastPrinted>
  <dcterms:created xsi:type="dcterms:W3CDTF">2002-02-12T05:23:15Z</dcterms:created>
  <dcterms:modified xsi:type="dcterms:W3CDTF">2015-04-28T07:44:11Z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